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6" r:id="rId4"/>
    <p:sldId id="257" r:id="rId5"/>
    <p:sldId id="321" r:id="rId6"/>
    <p:sldId id="322" r:id="rId7"/>
    <p:sldId id="283" r:id="rId8"/>
    <p:sldId id="323" r:id="rId9"/>
    <p:sldId id="320" r:id="rId10"/>
    <p:sldId id="333" r:id="rId11"/>
    <p:sldId id="332" r:id="rId12"/>
    <p:sldId id="267" r:id="rId13"/>
    <p:sldId id="288" r:id="rId14"/>
    <p:sldId id="289" r:id="rId15"/>
    <p:sldId id="258" r:id="rId16"/>
    <p:sldId id="261" r:id="rId17"/>
    <p:sldId id="262" r:id="rId18"/>
    <p:sldId id="259" r:id="rId19"/>
    <p:sldId id="319" r:id="rId20"/>
    <p:sldId id="326" r:id="rId21"/>
    <p:sldId id="318" r:id="rId22"/>
    <p:sldId id="317" r:id="rId23"/>
    <p:sldId id="329" r:id="rId24"/>
    <p:sldId id="33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63" r:id="rId37"/>
    <p:sldId id="303" r:id="rId38"/>
    <p:sldId id="260" r:id="rId39"/>
    <p:sldId id="304" r:id="rId40"/>
    <p:sldId id="305" r:id="rId41"/>
    <p:sldId id="306" r:id="rId42"/>
    <p:sldId id="307" r:id="rId43"/>
    <p:sldId id="316" r:id="rId44"/>
    <p:sldId id="313" r:id="rId45"/>
    <p:sldId id="331" r:id="rId46"/>
    <p:sldId id="315" r:id="rId47"/>
    <p:sldId id="325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301D-DEE9-4BAE-BDC3-AA6F6434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1045C-F3FF-482D-B837-CCC14ADC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C8BD4-9B2E-4D98-96E3-BE95BB6F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0D5A-B0F8-4BB0-8573-838BC126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594B0-082E-4DEE-B8FC-9A26940A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522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10E3-43DB-420F-9DAF-ED87F7AC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62871-63E8-49FC-84B3-1C4C15FBE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24A60-6866-4E1F-83C2-A6EFEA2D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E6B68-276E-4AF9-922E-94FAD7AB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36AAB-1EA2-4E84-9545-82E751F7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520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22593-207B-432F-9A18-28C30566A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FBE44-7C99-4773-B235-099BC7115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D37A6-C41F-40C5-B334-08C6B622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9FC1A-26B4-4DA0-9DF6-F2880444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FDBB-6A80-4D0C-8B62-C369E3D5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57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94F7-F00E-4551-B478-E0C6F259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F3E10-4E43-4E78-8A47-4E54EB26A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1D43F-E37B-4DE1-8DC4-E8AFDC3E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317CD-996F-4526-A516-E9F4A8D6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59E9D-748E-4002-86BD-BE5F5F71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23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6D59-F1E3-4A1D-B573-E4F55B70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87A07-2503-4E58-A489-271D2C18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0186-B596-4183-AF9B-D77F3871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F575-8BEE-4D9B-9128-7557701F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47A1-46E1-41E1-931D-9C36D2B1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27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894-5FDA-4253-8E0A-43A669C1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0F89-A9F0-4B6C-ADD9-31C76BB2E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DE3B9-D169-4F95-BB02-4139183C7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003AB-80C5-45A7-9277-D41C6C16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7E59D-C4AC-40FA-9579-3A7A5FE1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B49BB-4A74-4E3D-9EDF-5B65DA01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0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1AAC-B776-4A61-B176-934D7CAB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457F9-0685-470B-96D5-D6A28241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004ED-586C-49DA-8E28-094272C2C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604D8-F702-48AD-90F3-3C0465D4C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5A6E4-4674-47A2-AA7E-3970CEBE0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D0F50B-F567-4F48-B3B3-FE1AB2B3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12DCB-BCCF-4F57-BD19-60CA5C08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450B8-F667-4BEB-8D01-62AC095F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17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D725-F304-40AC-9C02-F45627A4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E9228-818B-47F8-B039-0F5F2246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9559C-5C28-48EF-A6A8-EC15A67F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CAF47-0EDF-4A91-A7C0-CE8A5A1F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26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18234-1292-4EC2-8E7F-3C38395D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E2BC9-2406-4D65-B581-F8EA0A62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7540E-689A-4C88-A93F-3B6F7271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72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D1A1-361E-416C-8297-5E351B4E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BA5A-688D-4023-8E98-0EDECD1F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1680F-BB36-4380-8611-4B0A32E5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37B39-3313-437D-B499-50859349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56A3D-B999-4697-A3F8-AEC407ED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9863-99C5-4BAA-8E38-CEC3E9FA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722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F6E7-1884-4C2F-960E-75F80AFF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7A137-5CA6-4EDC-A380-AA850D2C7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8A89F-0218-4582-BBFB-608F45ED6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96F94-3BD7-4982-990D-758BA072D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A4C47-647F-4E7C-983C-ECAF2446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D21CE-99EF-4491-BAED-931AC01C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028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F2BE0-065E-436B-AC71-5F61590D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1734B-CD51-4CF4-B091-33ADFB267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2D32B-B48D-4D1C-BD9E-0B0570C0E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4971-BE56-45BF-9020-F4AA6961289A}" type="datetimeFigureOut">
              <a:rPr lang="nl-NL" smtClean="0"/>
              <a:t>22-10-2023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D6EBF-816E-4FC1-9A06-9632AD5E4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D77D-EB61-44F4-BB48-2DD70A61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AF94B-D8AB-4D13-89D2-23C3259257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37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S.L.Kloet@lumc.nl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CCFB-B23C-4804-986E-10FECD303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011" y="1122363"/>
            <a:ext cx="11429999" cy="2387600"/>
          </a:xfrm>
        </p:spPr>
        <p:txBody>
          <a:bodyPr>
            <a:normAutofit/>
          </a:bodyPr>
          <a:lstStyle/>
          <a:p>
            <a:r>
              <a:rPr lang="en-US" sz="5400" dirty="0"/>
              <a:t>Introduction and Overview of</a:t>
            </a:r>
            <a:br>
              <a:rPr lang="en-US" sz="5400" dirty="0"/>
            </a:br>
            <a:r>
              <a:rPr lang="en-US" sz="5400" dirty="0"/>
              <a:t>Single-Cell Platforms</a:t>
            </a:r>
            <a:endParaRPr lang="nl-NL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B230-7E60-4AEF-83F4-65E08C724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53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Susan Kloet</a:t>
            </a:r>
          </a:p>
          <a:p>
            <a:r>
              <a:rPr lang="en-US" dirty="0"/>
              <a:t>Leiden Genome Technology Center (LGTC)</a:t>
            </a:r>
          </a:p>
          <a:p>
            <a:r>
              <a:rPr lang="en-US" dirty="0"/>
              <a:t>MGC Course on Single-Cell Analysis</a:t>
            </a:r>
          </a:p>
          <a:p>
            <a:r>
              <a:rPr lang="en-US" dirty="0"/>
              <a:t>23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120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BioScryb</a:t>
            </a:r>
            <a:endParaRPr lang="en-US" dirty="0"/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instrument required!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WGS with PTA</a:t>
            </a:r>
          </a:p>
          <a:p>
            <a:pPr marL="0" indent="0">
              <a:buNone/>
            </a:pPr>
            <a:r>
              <a:rPr lang="en-US" dirty="0"/>
              <a:t>(primary template-directed </a:t>
            </a:r>
          </a:p>
          <a:p>
            <a:pPr marL="0" indent="0">
              <a:buNone/>
            </a:pPr>
            <a:r>
              <a:rPr lang="en-US" dirty="0"/>
              <a:t>amplification)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95B80-74F2-C03D-FA19-6DF51B594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2" t="19533" r="26752" b="4328"/>
          <a:stretch/>
        </p:blipFill>
        <p:spPr>
          <a:xfrm>
            <a:off x="5141495" y="62631"/>
            <a:ext cx="6978314" cy="6750197"/>
          </a:xfrm>
          <a:prstGeom prst="rect">
            <a:avLst/>
          </a:prstGeom>
        </p:spPr>
      </p:pic>
      <p:pic>
        <p:nvPicPr>
          <p:cNvPr id="1026" name="Picture 2" descr="BioSkryb Genomics, Inc. | Durham NC">
            <a:extLst>
              <a:ext uri="{FF2B5EF4-FFF2-40B4-BE49-F238E27FC236}">
                <a16:creationId xmlns:a16="http://schemas.microsoft.com/office/drawing/2014/main" id="{14B20C72-0F53-2B5C-05AE-0DDBC94F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9" b="29670"/>
          <a:stretch/>
        </p:blipFill>
        <p:spPr bwMode="auto">
          <a:xfrm>
            <a:off x="1561288" y="5758724"/>
            <a:ext cx="2143125" cy="83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7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Biosciences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single-cell methylation kit</a:t>
            </a:r>
          </a:p>
          <a:p>
            <a:pPr marL="0" indent="0">
              <a:buNone/>
            </a:pPr>
            <a:r>
              <a:rPr lang="en-US" dirty="0"/>
              <a:t>Up to 18k cells / run</a:t>
            </a:r>
          </a:p>
          <a:p>
            <a:pPr marL="0" indent="0">
              <a:buNone/>
            </a:pPr>
            <a:r>
              <a:rPr lang="en-US" dirty="0"/>
              <a:t>Capture-compatible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6A39B-260D-D165-4511-C82F5CB9D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t="36550" r="5443" b="25278"/>
          <a:stretch/>
        </p:blipFill>
        <p:spPr>
          <a:xfrm>
            <a:off x="1042987" y="3429000"/>
            <a:ext cx="10106025" cy="2617788"/>
          </a:xfrm>
          <a:prstGeom prst="rect">
            <a:avLst/>
          </a:prstGeom>
        </p:spPr>
      </p:pic>
      <p:pic>
        <p:nvPicPr>
          <p:cNvPr id="5" name="Picture 4" descr="Scale Biosciences (ScaleBio) Introduces New Disruptive Single-Cell  Profiling and Analysis Solutions, Sets New Standards | Business Wire">
            <a:extLst>
              <a:ext uri="{FF2B5EF4-FFF2-40B4-BE49-F238E27FC236}">
                <a16:creationId xmlns:a16="http://schemas.microsoft.com/office/drawing/2014/main" id="{E671BB16-CDF4-5FD6-28FB-C3172627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31689" r="20744" b="29933"/>
          <a:stretch/>
        </p:blipFill>
        <p:spPr bwMode="auto">
          <a:xfrm>
            <a:off x="6661784" y="365125"/>
            <a:ext cx="5261511" cy="17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10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EB56-9EFB-4C34-B2DB-0E33352D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and SNV detection – Mission Bio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0CEE-1CBD-4CDE-99E8-DA60E988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5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Tapestri</a:t>
            </a:r>
            <a:r>
              <a:rPr lang="en-US" dirty="0"/>
              <a:t> platform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Droplet-based amplification</a:t>
            </a:r>
          </a:p>
          <a:p>
            <a:pPr lvl="1"/>
            <a:r>
              <a:rPr lang="en-US" dirty="0"/>
              <a:t>Up to 10k cells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Panel-based PCR (up to 400 targets)</a:t>
            </a:r>
          </a:p>
          <a:p>
            <a:pPr lvl="1"/>
            <a:r>
              <a:rPr lang="en-US" dirty="0"/>
              <a:t>Can call both CNVs and SNVs in target regions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</a:t>
            </a:r>
            <a:r>
              <a:rPr lang="en-US" dirty="0" err="1"/>
              <a:t>multiomics</a:t>
            </a:r>
            <a:r>
              <a:rPr lang="en-US" dirty="0"/>
              <a:t> application:  Protein + DNA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E5CF9-4034-42A5-B384-945C886B0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2703298"/>
            <a:ext cx="3994986" cy="29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2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1F23-444B-4F26-A196-C248A0B3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Track clonal evolution (AML)</a:t>
            </a:r>
          </a:p>
        </p:txBody>
      </p:sp>
      <p:pic>
        <p:nvPicPr>
          <p:cNvPr id="2050" name="Picture 2" descr="Track clonal evolution and reconstruct phylogenetic trees">
            <a:extLst>
              <a:ext uri="{FF2B5EF4-FFF2-40B4-BE49-F238E27FC236}">
                <a16:creationId xmlns:a16="http://schemas.microsoft.com/office/drawing/2014/main" id="{951E2920-3CD5-4340-8EAB-4DE67F55D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8373" r="3489" b="7355"/>
          <a:stretch/>
        </p:blipFill>
        <p:spPr bwMode="auto">
          <a:xfrm>
            <a:off x="2743200" y="1506721"/>
            <a:ext cx="6858000" cy="51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28152-8E5F-43A2-88C6-DE1D5CF069C7}"/>
              </a:ext>
            </a:extLst>
          </p:cNvPr>
          <p:cNvSpPr txBox="1"/>
          <p:nvPr/>
        </p:nvSpPr>
        <p:spPr>
          <a:xfrm>
            <a:off x="8839200" y="6333786"/>
            <a:ext cx="182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3A3A3A"/>
                </a:solidFill>
              </a:rPr>
              <a:t>Morita</a:t>
            </a:r>
            <a:r>
              <a:rPr lang="fr-FR" sz="1000" dirty="0">
                <a:solidFill>
                  <a:srgbClr val="3A3A3A"/>
                </a:solidFill>
              </a:rPr>
              <a:t>, K. et al.</a:t>
            </a:r>
            <a:br>
              <a:rPr lang="fr-FR" sz="1000" dirty="0"/>
            </a:br>
            <a:r>
              <a:rPr lang="fr-FR" sz="1000" dirty="0">
                <a:solidFill>
                  <a:srgbClr val="3A3A3A"/>
                </a:solidFill>
              </a:rPr>
              <a:t>Nature Communications (2020)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033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9EFD-A1CF-485E-B50F-1D81394C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Reveal therapy resistance</a:t>
            </a:r>
          </a:p>
        </p:txBody>
      </p:sp>
      <p:pic>
        <p:nvPicPr>
          <p:cNvPr id="3074" name="Picture 2" descr="Reveal therapy resistance mechanisms through course of treatment">
            <a:extLst>
              <a:ext uri="{FF2B5EF4-FFF2-40B4-BE49-F238E27FC236}">
                <a16:creationId xmlns:a16="http://schemas.microsoft.com/office/drawing/2014/main" id="{88B5A159-FD4F-4BF4-A2ED-4A38EA3C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66291"/>
            <a:ext cx="66294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08241-197F-49D2-8290-60434958AA49}"/>
              </a:ext>
            </a:extLst>
          </p:cNvPr>
          <p:cNvSpPr txBox="1"/>
          <p:nvPr/>
        </p:nvSpPr>
        <p:spPr>
          <a:xfrm>
            <a:off x="9237406" y="6383307"/>
            <a:ext cx="14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00" dirty="0">
                <a:solidFill>
                  <a:srgbClr val="3A3A3A"/>
                </a:solidFill>
                <a:latin typeface="+mj-lt"/>
              </a:rPr>
              <a:t>McMahon, C.M. et al.</a:t>
            </a:r>
            <a:br>
              <a:rPr lang="nl-NL" sz="1000" dirty="0">
                <a:latin typeface="+mj-lt"/>
              </a:rPr>
            </a:br>
            <a:r>
              <a:rPr lang="nl-NL" sz="1000" dirty="0">
                <a:solidFill>
                  <a:srgbClr val="3A3A3A"/>
                </a:solidFill>
                <a:latin typeface="+mj-lt"/>
              </a:rPr>
              <a:t>Cancer Discovery (2019)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913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0E5C-7A40-4993-9A03-46BCD3D6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50C-2D37-441A-8208-C225A913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MANY</a:t>
            </a:r>
            <a:r>
              <a:rPr lang="en-US" dirty="0"/>
              <a:t> different assays</a:t>
            </a:r>
          </a:p>
          <a:p>
            <a:pPr lvl="1"/>
            <a:r>
              <a:rPr lang="en-US" dirty="0"/>
              <a:t>Some commercial, some DIY</a:t>
            </a:r>
          </a:p>
          <a:p>
            <a:pPr lvl="1"/>
            <a:r>
              <a:rPr lang="en-US" dirty="0"/>
              <a:t>Full transcriptome vs 3’ vs 5’</a:t>
            </a:r>
          </a:p>
          <a:p>
            <a:pPr lvl="1"/>
            <a:r>
              <a:rPr lang="en-US" dirty="0"/>
              <a:t>Automation varies</a:t>
            </a:r>
          </a:p>
          <a:p>
            <a:pPr lvl="1"/>
            <a:r>
              <a:rPr lang="en-US" dirty="0"/>
              <a:t>Throughput varies</a:t>
            </a:r>
          </a:p>
          <a:p>
            <a:pPr lvl="1"/>
            <a:r>
              <a:rPr lang="en-US" dirty="0"/>
              <a:t>Cost varies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Microwell-based</a:t>
            </a:r>
          </a:p>
          <a:p>
            <a:r>
              <a:rPr lang="en-US" dirty="0"/>
              <a:t>Plate-based </a:t>
            </a:r>
          </a:p>
          <a:p>
            <a:r>
              <a:rPr lang="en-US" dirty="0"/>
              <a:t>Droplet-based </a:t>
            </a:r>
          </a:p>
        </p:txBody>
      </p:sp>
      <p:pic>
        <p:nvPicPr>
          <p:cNvPr id="2050" name="Picture 2" descr="Genomics: the state of the art in RNA-seq analysis | Nature Methods">
            <a:extLst>
              <a:ext uri="{FF2B5EF4-FFF2-40B4-BE49-F238E27FC236}">
                <a16:creationId xmlns:a16="http://schemas.microsoft.com/office/drawing/2014/main" id="{2F8E0162-D874-4FDE-A0C0-CB1AB49B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98" y="900113"/>
            <a:ext cx="5157078" cy="53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53A6E-2CD8-4915-8196-1480FBF55350}"/>
              </a:ext>
            </a:extLst>
          </p:cNvPr>
          <p:cNvSpPr txBox="1"/>
          <p:nvPr/>
        </p:nvSpPr>
        <p:spPr>
          <a:xfrm>
            <a:off x="6781800" y="6411912"/>
            <a:ext cx="515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Ian Korf for Nature Methods </a:t>
            </a:r>
            <a:r>
              <a:rPr lang="en-US" b="1" dirty="0"/>
              <a:t>10</a:t>
            </a:r>
            <a:r>
              <a:rPr lang="en-US" dirty="0"/>
              <a:t>, 1165-1166 (2013)</a:t>
            </a:r>
          </a:p>
        </p:txBody>
      </p:sp>
    </p:spTree>
    <p:extLst>
      <p:ext uri="{BB962C8B-B14F-4D97-AF65-F5344CB8AC3E}">
        <p14:creationId xmlns:p14="http://schemas.microsoft.com/office/powerpoint/2010/main" val="584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805BC9E-1FC3-4131-9A82-5C5B8DC93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79" y="4033629"/>
            <a:ext cx="4524375" cy="218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101A4-C486-4A8B-BB2B-AFF66A79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iCELL8 cx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CA8A-248A-4EF7-ACF3-686B021D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at </a:t>
            </a:r>
            <a:r>
              <a:rPr lang="en-US" dirty="0" err="1"/>
              <a:t>ErasmusMC</a:t>
            </a:r>
            <a:r>
              <a:rPr lang="en-US" dirty="0"/>
              <a:t> (</a:t>
            </a:r>
            <a:r>
              <a:rPr lang="en-US" dirty="0" err="1"/>
              <a:t>Biomics</a:t>
            </a:r>
            <a:r>
              <a:rPr lang="en-US" dirty="0"/>
              <a:t> facility)</a:t>
            </a:r>
          </a:p>
          <a:p>
            <a:r>
              <a:rPr lang="en-US" dirty="0"/>
              <a:t>Uses 5184 </a:t>
            </a:r>
            <a:r>
              <a:rPr lang="en-US" dirty="0" err="1"/>
              <a:t>nanowell</a:t>
            </a:r>
            <a:r>
              <a:rPr lang="en-US" dirty="0"/>
              <a:t> chip, ~1800 cells loaded</a:t>
            </a:r>
          </a:p>
          <a:p>
            <a:r>
              <a:rPr lang="en-US" dirty="0"/>
              <a:t>Compatible with immunofluorescence</a:t>
            </a:r>
          </a:p>
          <a:p>
            <a:r>
              <a:rPr lang="en-US" dirty="0"/>
              <a:t>Protocols for single-cell</a:t>
            </a:r>
          </a:p>
          <a:p>
            <a:pPr lvl="1"/>
            <a:r>
              <a:rPr lang="en-US" dirty="0"/>
              <a:t>SMART-</a:t>
            </a:r>
            <a:r>
              <a:rPr lang="en-US" dirty="0" err="1"/>
              <a:t>Seq</a:t>
            </a:r>
            <a:r>
              <a:rPr lang="en-US" dirty="0"/>
              <a:t> full-length transcriptome analysis</a:t>
            </a:r>
          </a:p>
          <a:p>
            <a:pPr lvl="1"/>
            <a:r>
              <a:rPr lang="en-US" dirty="0"/>
              <a:t>Differential expression by 3' end counting</a:t>
            </a:r>
          </a:p>
          <a:p>
            <a:pPr lvl="1"/>
            <a:r>
              <a:rPr lang="en-US" dirty="0"/>
              <a:t>TCR profiling and 5' end differential expression</a:t>
            </a:r>
          </a:p>
          <a:p>
            <a:pPr lvl="1"/>
            <a:r>
              <a:rPr lang="en-US" dirty="0"/>
              <a:t>ATAC-</a:t>
            </a:r>
            <a:r>
              <a:rPr lang="en-US" dirty="0" err="1"/>
              <a:t>seq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BFED1-1434-4E8D-8444-DEA1062A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9" y="1027906"/>
            <a:ext cx="3562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FDC2-616A-4E65-BF45-8C56FF8E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 Rhapsody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30A8-F8F2-419C-A567-C38538F3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 with targeted panels to reduce sequencing costs</a:t>
            </a:r>
          </a:p>
          <a:p>
            <a:pPr lvl="1"/>
            <a:r>
              <a:rPr lang="en-US" dirty="0"/>
              <a:t>Immune response human/mouse</a:t>
            </a:r>
          </a:p>
          <a:p>
            <a:pPr lvl="1"/>
            <a:r>
              <a:rPr lang="en-US" dirty="0"/>
              <a:t>T-cell</a:t>
            </a:r>
          </a:p>
          <a:p>
            <a:pPr lvl="1"/>
            <a:r>
              <a:rPr lang="en-US" dirty="0"/>
              <a:t>Oncology – breast cancer</a:t>
            </a:r>
          </a:p>
          <a:p>
            <a:pPr lvl="1"/>
            <a:r>
              <a:rPr lang="en-US" dirty="0"/>
              <a:t>Custom panel add-ons</a:t>
            </a:r>
          </a:p>
          <a:p>
            <a:r>
              <a:rPr lang="en-US" dirty="0"/>
              <a:t>Up to 400 amplicons / sample</a:t>
            </a:r>
          </a:p>
          <a:p>
            <a:r>
              <a:rPr lang="en-US" dirty="0"/>
              <a:t>Includes UMIs to reduce PCR amplification bias</a:t>
            </a:r>
          </a:p>
          <a:p>
            <a:r>
              <a:rPr lang="en-US" dirty="0"/>
              <a:t>Increased flexibility</a:t>
            </a:r>
          </a:p>
          <a:p>
            <a:pPr lvl="1"/>
            <a:r>
              <a:rPr lang="en-US" dirty="0"/>
              <a:t>Archiving up to 3 months</a:t>
            </a:r>
          </a:p>
          <a:p>
            <a:pPr lvl="1"/>
            <a:r>
              <a:rPr lang="en-US" dirty="0"/>
              <a:t>Sub-sampling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E51D4-A6B9-4165-8986-55013DC3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42" y="2366963"/>
            <a:ext cx="3886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36A2-05B2-45F2-8861-76B6F9F8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Celsee</a:t>
            </a:r>
            <a:r>
              <a:rPr lang="en-US" dirty="0"/>
              <a:t> Genesis platform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7577A-0411-4A6D-A363-5DF8BCCB5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39" y="2197160"/>
            <a:ext cx="3080361" cy="2895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A49FE-FCEF-4EF7-9554-6CE03D2DF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5" t="25695" r="13582" b="30139"/>
          <a:stretch/>
        </p:blipFill>
        <p:spPr>
          <a:xfrm>
            <a:off x="276226" y="2197160"/>
            <a:ext cx="8334376" cy="30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1CFE-1331-4BB7-B37F-8957E972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HIVE - portable, single-use microwell chip</a:t>
            </a:r>
          </a:p>
          <a:p>
            <a:pPr marL="0" indent="0">
              <a:buNone/>
            </a:pPr>
            <a:r>
              <a:rPr lang="en-US" dirty="0"/>
              <a:t>Store samples up to 9 months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41683F-1247-44A5-A90A-C252D60C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Honeycomb</a:t>
            </a:r>
          </a:p>
        </p:txBody>
      </p:sp>
      <p:pic>
        <p:nvPicPr>
          <p:cNvPr id="2052" name="Picture 4" descr="How the HIVE can change how we utilize single-cell sequencin">
            <a:extLst>
              <a:ext uri="{FF2B5EF4-FFF2-40B4-BE49-F238E27FC236}">
                <a16:creationId xmlns:a16="http://schemas.microsoft.com/office/drawing/2014/main" id="{239CEDFF-798E-415C-A7CB-2D42F52D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66" y="2938652"/>
            <a:ext cx="6643435" cy="372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A61DB-5315-4BC8-BE4B-380B18A9F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8" t="50000" r="60154" b="13333"/>
          <a:stretch/>
        </p:blipFill>
        <p:spPr>
          <a:xfrm>
            <a:off x="1536033" y="3230002"/>
            <a:ext cx="2971800" cy="3138219"/>
          </a:xfrm>
          <a:prstGeom prst="rect">
            <a:avLst/>
          </a:prstGeom>
        </p:spPr>
      </p:pic>
      <p:pic>
        <p:nvPicPr>
          <p:cNvPr id="2050" name="Picture 2" descr="Honeycomb - Crunchbase Company Profile &amp; Funding">
            <a:extLst>
              <a:ext uri="{FF2B5EF4-FFF2-40B4-BE49-F238E27FC236}">
                <a16:creationId xmlns:a16="http://schemas.microsoft.com/office/drawing/2014/main" id="{95E7EAF6-D6A8-ECD1-011E-7FF68BE7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11563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4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47EB-CC9B-437B-8538-0E8287D6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single-cell?</a:t>
            </a:r>
            <a:endParaRPr lang="nl-NL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B9CC447-83DB-48F9-9F8B-8043DC4D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t="15323" r="12696" b="17328"/>
          <a:stretch/>
        </p:blipFill>
        <p:spPr>
          <a:xfrm>
            <a:off x="2097505" y="1760621"/>
            <a:ext cx="7343274" cy="4622576"/>
          </a:xfrm>
        </p:spPr>
      </p:pic>
    </p:spTree>
    <p:extLst>
      <p:ext uri="{BB962C8B-B14F-4D97-AF65-F5344CB8AC3E}">
        <p14:creationId xmlns:p14="http://schemas.microsoft.com/office/powerpoint/2010/main" val="327268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Biosciences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instrument required!</a:t>
            </a:r>
          </a:p>
          <a:p>
            <a:pPr marL="0" indent="0">
              <a:buNone/>
            </a:pPr>
            <a:r>
              <a:rPr lang="en-US" dirty="0"/>
              <a:t>Based on sci-RNA-seq</a:t>
            </a:r>
          </a:p>
          <a:p>
            <a:pPr marL="0" indent="0">
              <a:buNone/>
            </a:pPr>
            <a:r>
              <a:rPr lang="en-US" dirty="0"/>
              <a:t>Fix and store up to 6 months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D2A62-5FEA-D055-F939-BF2C150B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3" t="50935" r="5270" b="14971"/>
          <a:stretch/>
        </p:blipFill>
        <p:spPr>
          <a:xfrm>
            <a:off x="460806" y="3898232"/>
            <a:ext cx="11575187" cy="2673757"/>
          </a:xfrm>
          <a:prstGeom prst="rect">
            <a:avLst/>
          </a:prstGeom>
        </p:spPr>
      </p:pic>
      <p:pic>
        <p:nvPicPr>
          <p:cNvPr id="1028" name="Picture 4" descr="Scale Biosciences (ScaleBio) Introduces New Disruptive Single-Cell  Profiling and Analysis Solutions, Sets New Standards | Business Wire">
            <a:extLst>
              <a:ext uri="{FF2B5EF4-FFF2-40B4-BE49-F238E27FC236}">
                <a16:creationId xmlns:a16="http://schemas.microsoft.com/office/drawing/2014/main" id="{86B2134D-DAD4-73A6-15E0-7BE9BB97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31689" r="20744" b="29933"/>
          <a:stretch/>
        </p:blipFill>
        <p:spPr bwMode="auto">
          <a:xfrm>
            <a:off x="6524915" y="712193"/>
            <a:ext cx="4981286" cy="168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3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Biosciences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085FF3-553B-4D7E-91D9-EACCFEF9EC52}"/>
              </a:ext>
            </a:extLst>
          </p:cNvPr>
          <p:cNvGrpSpPr/>
          <p:nvPr/>
        </p:nvGrpSpPr>
        <p:grpSpPr>
          <a:xfrm>
            <a:off x="438150" y="2732672"/>
            <a:ext cx="8147121" cy="3976897"/>
            <a:chOff x="438150" y="2732672"/>
            <a:chExt cx="8147121" cy="39768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1B69AE-D89E-4C3D-BA74-5B1D6AB96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88" t="19028" r="20295" b="32500"/>
            <a:stretch/>
          </p:blipFill>
          <p:spPr>
            <a:xfrm>
              <a:off x="685799" y="2880518"/>
              <a:ext cx="7899472" cy="382905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765A59-C3B8-4452-AEEE-06D732593FB0}"/>
                </a:ext>
              </a:extLst>
            </p:cNvPr>
            <p:cNvSpPr/>
            <p:nvPr/>
          </p:nvSpPr>
          <p:spPr>
            <a:xfrm>
              <a:off x="438150" y="2732672"/>
              <a:ext cx="4391025" cy="1095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A1DEC-8EA3-4E7A-9009-EF8FA0AF8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17" t="46806" r="53692" b="20833"/>
          <a:stretch/>
        </p:blipFill>
        <p:spPr>
          <a:xfrm>
            <a:off x="6962274" y="590376"/>
            <a:ext cx="4880130" cy="2945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instrument required!</a:t>
            </a:r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dirty="0" err="1"/>
              <a:t>SPLiT</a:t>
            </a:r>
            <a:r>
              <a:rPr lang="en-US" dirty="0"/>
              <a:t>-seq</a:t>
            </a:r>
          </a:p>
          <a:p>
            <a:pPr marL="0" indent="0">
              <a:buNone/>
            </a:pPr>
            <a:r>
              <a:rPr lang="en-US" dirty="0"/>
              <a:t>Fix and store up to 6 months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0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adia Instrument | Automated single cell encapsulation | I&amp;L Biosystems NL">
            <a:extLst>
              <a:ext uri="{FF2B5EF4-FFF2-40B4-BE49-F238E27FC236}">
                <a16:creationId xmlns:a16="http://schemas.microsoft.com/office/drawing/2014/main" id="{67C1F508-8DC9-41FA-BE60-73C761A6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44" y="2037227"/>
            <a:ext cx="3361062" cy="33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8E643-DDC8-4F37-B8EF-FCD8863E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Dolomite Bio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B90E45E3-0354-45EC-8B09-5C8F7AA247CF}"/>
              </a:ext>
            </a:extLst>
          </p:cNvPr>
          <p:cNvSpPr txBox="1"/>
          <p:nvPr/>
        </p:nvSpPr>
        <p:spPr>
          <a:xfrm>
            <a:off x="924065" y="2205791"/>
            <a:ext cx="5007384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45" dirty="0">
                <a:cs typeface="Arial" panose="020B0604020202020204" pitchFamily="34" charset="0"/>
              </a:rPr>
              <a:t>Nadia Instrument and Nadia Innovate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45" dirty="0">
                <a:cs typeface="Arial" panose="020B0604020202020204" pitchFamily="34" charset="0"/>
              </a:rPr>
              <a:t>Commercialized Drop-seq</a:t>
            </a:r>
          </a:p>
          <a:p>
            <a:pPr>
              <a:spcBef>
                <a:spcPts val="35"/>
              </a:spcBef>
            </a:pPr>
            <a:endParaRPr lang="nl-NL" sz="2400" dirty="0"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r>
              <a:rPr lang="nl-NL" sz="2400" dirty="0">
                <a:cs typeface="Arial" panose="020B0604020202020204" pitchFamily="34" charset="0"/>
              </a:rPr>
              <a:t>scRNA-seq</a:t>
            </a:r>
          </a:p>
          <a:p>
            <a:pPr>
              <a:spcBef>
                <a:spcPts val="35"/>
              </a:spcBef>
            </a:pPr>
            <a:r>
              <a:rPr lang="nl-NL" sz="2400" dirty="0">
                <a:cs typeface="Arial" panose="020B0604020202020204" pitchFamily="34" charset="0"/>
              </a:rPr>
              <a:t>Plant protoplast </a:t>
            </a:r>
            <a:r>
              <a:rPr lang="nl-NL" sz="2400" dirty="0" err="1">
                <a:cs typeface="Arial" panose="020B0604020202020204" pitchFamily="34" charset="0"/>
              </a:rPr>
              <a:t>RNA-seq</a:t>
            </a:r>
            <a:endParaRPr lang="nl-NL" sz="2400" dirty="0"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endParaRPr lang="nl-NL" sz="2400" dirty="0"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r>
              <a:rPr lang="nl-NL" sz="2400" dirty="0" err="1">
                <a:cs typeface="Arial" panose="020B0604020202020204" pitchFamily="34" charset="0"/>
              </a:rPr>
              <a:t>snATAC</a:t>
            </a:r>
            <a:r>
              <a:rPr lang="nl-NL" sz="2400" dirty="0">
                <a:cs typeface="Arial" panose="020B0604020202020204" pitchFamily="34" charset="0"/>
              </a:rPr>
              <a:t>-seq</a:t>
            </a:r>
          </a:p>
          <a:p>
            <a:pPr>
              <a:spcBef>
                <a:spcPts val="35"/>
              </a:spcBef>
            </a:pPr>
            <a:endParaRPr lang="nl-NL" sz="2400" dirty="0"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r>
              <a:rPr lang="nl-NL" sz="2400" dirty="0">
                <a:cs typeface="Arial" panose="020B0604020202020204" pitchFamily="34" charset="0"/>
              </a:rPr>
              <a:t>Protocol development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nl-NL" sz="2400" dirty="0" err="1">
                <a:cs typeface="Arial" panose="020B0604020202020204" pitchFamily="34" charset="0"/>
              </a:rPr>
              <a:t>Agarose</a:t>
            </a:r>
            <a:r>
              <a:rPr lang="nl-NL" sz="2400" dirty="0">
                <a:cs typeface="Arial" panose="020B0604020202020204" pitchFamily="34" charset="0"/>
              </a:rPr>
              <a:t> </a:t>
            </a:r>
            <a:r>
              <a:rPr lang="nl-NL" sz="2400" dirty="0" err="1">
                <a:cs typeface="Arial" panose="020B0604020202020204" pitchFamily="34" charset="0"/>
              </a:rPr>
              <a:t>droplet</a:t>
            </a:r>
            <a:r>
              <a:rPr lang="nl-NL" sz="2400" dirty="0">
                <a:cs typeface="Arial" panose="020B0604020202020204" pitchFamily="34" charset="0"/>
              </a:rPr>
              <a:t> </a:t>
            </a:r>
            <a:r>
              <a:rPr lang="nl-NL" sz="2400" dirty="0" err="1">
                <a:cs typeface="Arial" panose="020B0604020202020204" pitchFamily="34" charset="0"/>
              </a:rPr>
              <a:t>formation</a:t>
            </a:r>
            <a:endParaRPr lang="nl-NL" sz="2400" dirty="0">
              <a:cs typeface="Arial" panose="020B0604020202020204" pitchFamily="34" charset="0"/>
            </a:endParaRPr>
          </a:p>
        </p:txBody>
      </p:sp>
      <p:pic>
        <p:nvPicPr>
          <p:cNvPr id="6" name="Picture 6" descr="Nadia Innovate | scRNA-Seq | Dolomite Bio Technology">
            <a:extLst>
              <a:ext uri="{FF2B5EF4-FFF2-40B4-BE49-F238E27FC236}">
                <a16:creationId xmlns:a16="http://schemas.microsoft.com/office/drawing/2014/main" id="{CDA4E71C-0A9B-4C57-A88A-F8EC5D42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390" y="3276434"/>
            <a:ext cx="3216441" cy="321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10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 Biosciences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7253" cy="1013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instrument required!</a:t>
            </a:r>
          </a:p>
          <a:p>
            <a:pPr marL="0" indent="0">
              <a:buNone/>
            </a:pPr>
            <a:r>
              <a:rPr lang="en-US" dirty="0"/>
              <a:t>Based on PIP-seq (particle-templated instant partition)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B36B2C-8926-C61B-B4D4-E68257E6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45" y="3444578"/>
            <a:ext cx="3224797" cy="24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8B3C9C-0425-BC3C-47C9-3B5262E7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21" y="3444578"/>
            <a:ext cx="3224797" cy="24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me - Fluent BioSciences">
            <a:extLst>
              <a:ext uri="{FF2B5EF4-FFF2-40B4-BE49-F238E27FC236}">
                <a16:creationId xmlns:a16="http://schemas.microsoft.com/office/drawing/2014/main" id="{AA3B0E1E-6C6C-143B-CFF3-8D006456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27" y="166856"/>
            <a:ext cx="3180181" cy="1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7B162-B94E-125A-1D73-BC1AE8C07E47}"/>
              </a:ext>
            </a:extLst>
          </p:cNvPr>
          <p:cNvSpPr txBox="1"/>
          <p:nvPr/>
        </p:nvSpPr>
        <p:spPr>
          <a:xfrm>
            <a:off x="1543801" y="5927558"/>
            <a:ext cx="286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~5 min for encapsulation</a:t>
            </a:r>
          </a:p>
          <a:p>
            <a:r>
              <a:rPr lang="en-US" dirty="0"/>
              <a:t>Thermocycler does the 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32252-7131-A19E-0FEE-867BF3BE8D30}"/>
              </a:ext>
            </a:extLst>
          </p:cNvPr>
          <p:cNvSpPr txBox="1"/>
          <p:nvPr/>
        </p:nvSpPr>
        <p:spPr>
          <a:xfrm>
            <a:off x="6834101" y="5927558"/>
            <a:ext cx="2863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tube library prep based on standard Illumina workflows</a:t>
            </a:r>
          </a:p>
        </p:txBody>
      </p:sp>
    </p:spTree>
    <p:extLst>
      <p:ext uri="{BB962C8B-B14F-4D97-AF65-F5344CB8AC3E}">
        <p14:creationId xmlns:p14="http://schemas.microsoft.com/office/powerpoint/2010/main" val="111378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Scipio Bioscience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instrument required!</a:t>
            </a:r>
          </a:p>
          <a:p>
            <a:pPr marL="0" indent="0">
              <a:buNone/>
            </a:pPr>
            <a:r>
              <a:rPr lang="en-US" dirty="0"/>
              <a:t>Based on hydrogels for reaction compartmentalization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D36EA-0EA9-51E0-E924-41C0D6E4A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 t="24652" r="8096" b="16375"/>
          <a:stretch/>
        </p:blipFill>
        <p:spPr>
          <a:xfrm>
            <a:off x="1479884" y="3276600"/>
            <a:ext cx="8546432" cy="3506323"/>
          </a:xfrm>
          <a:prstGeom prst="rect">
            <a:avLst/>
          </a:prstGeom>
        </p:spPr>
      </p:pic>
      <p:pic>
        <p:nvPicPr>
          <p:cNvPr id="1026" name="Picture 2" descr="Scipio bioscience | scRNA-seq Company">
            <a:extLst>
              <a:ext uri="{FF2B5EF4-FFF2-40B4-BE49-F238E27FC236}">
                <a16:creationId xmlns:a16="http://schemas.microsoft.com/office/drawing/2014/main" id="{9CD60EB5-9DD6-3F66-86DD-190E95AB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03" y="120572"/>
            <a:ext cx="1851157" cy="219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01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10x Genomics Chromium Controller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1745760" y="1599600"/>
            <a:ext cx="8007840" cy="495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Commercial launch early 2016</a:t>
            </a: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Microfluidics system for reaction </a:t>
            </a:r>
          </a:p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    compartmentalization</a:t>
            </a: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High throughput, up to 80k cells/run</a:t>
            </a:r>
          </a:p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High capture rate, ~50%</a:t>
            </a: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</p:txBody>
      </p:sp>
      <p:pic>
        <p:nvPicPr>
          <p:cNvPr id="5" name="Picture 5" descr="IMG_4902.JPG"/>
          <p:cNvPicPr/>
          <p:nvPr/>
        </p:nvPicPr>
        <p:blipFill>
          <a:blip r:embed="rId2"/>
          <a:stretch/>
        </p:blipFill>
        <p:spPr>
          <a:xfrm rot="5400000">
            <a:off x="6199680" y="2208240"/>
            <a:ext cx="4873680" cy="365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4DCB4-8E51-4FF6-B7FD-46A1DD52F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28606" r="50356" b="39041"/>
          <a:stretch/>
        </p:blipFill>
        <p:spPr>
          <a:xfrm>
            <a:off x="1856640" y="4572001"/>
            <a:ext cx="3858360" cy="21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8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9344-D62A-45B5-9DD7-9FE2D0C0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single-cell products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F944F-6770-13DB-3B4F-85A6C358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6" t="16140" r="18484" b="52632"/>
          <a:stretch/>
        </p:blipFill>
        <p:spPr>
          <a:xfrm>
            <a:off x="72189" y="2125578"/>
            <a:ext cx="11826487" cy="34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F8DB-80A4-489F-8CFF-1661094A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 beads up close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E6D3-6EFD-4BBB-AB90-C1086750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1" t="36666" r="3931" b="36401"/>
          <a:stretch/>
        </p:blipFill>
        <p:spPr>
          <a:xfrm>
            <a:off x="1882103" y="1752601"/>
            <a:ext cx="8337332" cy="3886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A37FF4-F837-46C1-A094-A7E7CDA7FBF6}"/>
              </a:ext>
            </a:extLst>
          </p:cNvPr>
          <p:cNvSpPr/>
          <p:nvPr/>
        </p:nvSpPr>
        <p:spPr>
          <a:xfrm>
            <a:off x="3657600" y="2971800"/>
            <a:ext cx="4191000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661FF-08D8-4EFD-AD1C-0464F84B0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7" t="48621" r="10833" b="23802"/>
          <a:stretch/>
        </p:blipFill>
        <p:spPr>
          <a:xfrm>
            <a:off x="3741420" y="3149600"/>
            <a:ext cx="4107181" cy="195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EFBC2-808A-480B-BB55-D42DE83AF748}"/>
              </a:ext>
            </a:extLst>
          </p:cNvPr>
          <p:cNvSpPr txBox="1"/>
          <p:nvPr/>
        </p:nvSpPr>
        <p:spPr>
          <a:xfrm>
            <a:off x="2133600" y="5576377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10x Barcode (16bp): unique for each </a:t>
            </a:r>
            <a:r>
              <a:rPr lang="en-US" b="1" dirty="0" err="1"/>
              <a:t>GemBead</a:t>
            </a:r>
            <a:endParaRPr lang="en-US" b="1" dirty="0"/>
          </a:p>
          <a:p>
            <a:r>
              <a:rPr lang="en-US" b="1" dirty="0"/>
              <a:t>+ UMI (12bp): correct for PCR duplicates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68145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B53-B7A2-4951-BECB-B7D96B820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7" t="33454" r="11667" b="33454"/>
          <a:stretch/>
        </p:blipFill>
        <p:spPr>
          <a:xfrm>
            <a:off x="1524000" y="1417638"/>
            <a:ext cx="5215306" cy="3052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 u="sng" dirty="0"/>
              <a:t>G</a:t>
            </a:r>
            <a:r>
              <a:rPr lang="en-US" sz="4000" dirty="0"/>
              <a:t>el bead in </a:t>
            </a:r>
            <a:r>
              <a:rPr lang="en-US" sz="4000" u="sng" dirty="0"/>
              <a:t>Em</a:t>
            </a:r>
            <a:r>
              <a:rPr lang="en-US" sz="4000" dirty="0"/>
              <a:t>ulsion (GEM) technology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2" t="23125" r="9224" b="18750"/>
          <a:stretch/>
        </p:blipFill>
        <p:spPr bwMode="auto">
          <a:xfrm>
            <a:off x="6245585" y="3200400"/>
            <a:ext cx="3975674" cy="338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096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3B19-81CF-43DA-A3AC-AFC01056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GEMs up close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5A0D3-D08E-47C4-8300-221F184BC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1074" r="20000" b="10055"/>
          <a:stretch/>
        </p:blipFill>
        <p:spPr>
          <a:xfrm>
            <a:off x="2512423" y="1524000"/>
            <a:ext cx="7167154" cy="51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08C2-A706-457A-8F27-8976FB6F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Tissues are heterogeneous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B8D5C-D84A-49C3-BDE3-A5C525AF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43" y="1925052"/>
            <a:ext cx="8383357" cy="47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0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8581-CCC8-474A-94A8-59E1EEB8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Assay scheme for 3’ mRNA sequencing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4A3152-4409-4713-82B5-17B3F442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6225" r="25000" b="26584"/>
          <a:stretch/>
        </p:blipFill>
        <p:spPr>
          <a:xfrm>
            <a:off x="1628566" y="2286001"/>
            <a:ext cx="9022645" cy="30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88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F9F4-170C-488B-B996-5CB57F25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Assay scheme for 3’ mRNA sequencing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02A9C-A274-4DCA-9C69-CD334849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3829" r="15833" b="14187"/>
          <a:stretch/>
        </p:blipFill>
        <p:spPr>
          <a:xfrm>
            <a:off x="1976034" y="1828800"/>
            <a:ext cx="853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BCA7-71F3-42F0-9DBC-8C75C599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library structure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5A312-CC95-4275-80C7-1CCC286ED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40348" r="14167" b="30697"/>
          <a:stretch/>
        </p:blipFill>
        <p:spPr>
          <a:xfrm>
            <a:off x="1524000" y="2623516"/>
            <a:ext cx="9060542" cy="20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0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3EE1-CC74-4086-9327-951288DE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3’ end-to-end workflow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DB19-4670-451E-AEA5-8E66B76EE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7961" r="24166" b="11432"/>
          <a:stretch/>
        </p:blipFill>
        <p:spPr>
          <a:xfrm>
            <a:off x="1828800" y="1822676"/>
            <a:ext cx="7772400" cy="4749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533B33-10E6-423D-899C-C93B074C4EAA}"/>
              </a:ext>
            </a:extLst>
          </p:cNvPr>
          <p:cNvSpPr/>
          <p:nvPr/>
        </p:nvSpPr>
        <p:spPr>
          <a:xfrm>
            <a:off x="4648200" y="3733800"/>
            <a:ext cx="4419600" cy="381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61CFA-68AC-451A-B125-9B7DABB5EF22}"/>
              </a:ext>
            </a:extLst>
          </p:cNvPr>
          <p:cNvSpPr txBox="1"/>
          <p:nvPr/>
        </p:nvSpPr>
        <p:spPr>
          <a:xfrm>
            <a:off x="4610847" y="3749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Fragmentation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800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F253-E2E0-417B-8AB8-C42BB56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3’ feature barcoding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8485A-E07F-48BB-8E44-5F568326A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2452" r="10833" b="34848"/>
          <a:stretch/>
        </p:blipFill>
        <p:spPr>
          <a:xfrm>
            <a:off x="2133601" y="1524000"/>
            <a:ext cx="3515031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8B629-4E88-4832-A1FF-A79780632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32075" r="14833" b="41727"/>
          <a:stretch/>
        </p:blipFill>
        <p:spPr>
          <a:xfrm>
            <a:off x="6529923" y="1600200"/>
            <a:ext cx="3515031" cy="1952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A69DF-63D9-4968-BF2F-C03D1E150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33" t="51784" r="10000" b="18287"/>
          <a:stretch/>
        </p:blipFill>
        <p:spPr>
          <a:xfrm>
            <a:off x="6345518" y="3962400"/>
            <a:ext cx="3886200" cy="17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1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EF33-459D-427A-974F-99CD98EC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 and B cell receptors</a:t>
            </a:r>
            <a:endParaRPr lang="nl-NL" dirty="0"/>
          </a:p>
        </p:txBody>
      </p:sp>
      <p:pic>
        <p:nvPicPr>
          <p:cNvPr id="1026" name="Picture 2" descr="Image result for t cell and b cell receptor overview">
            <a:extLst>
              <a:ext uri="{FF2B5EF4-FFF2-40B4-BE49-F238E27FC236}">
                <a16:creationId xmlns:a16="http://schemas.microsoft.com/office/drawing/2014/main" id="{F2A97804-D737-44DB-A309-06C68AEB0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/>
          <a:stretch/>
        </p:blipFill>
        <p:spPr bwMode="auto">
          <a:xfrm>
            <a:off x="1524000" y="182880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59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General workflow 5’ + V(D)J single cell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16041" r="24802" b="23959"/>
          <a:stretch/>
        </p:blipFill>
        <p:spPr bwMode="auto">
          <a:xfrm>
            <a:off x="1981200" y="1457132"/>
            <a:ext cx="8153400" cy="532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71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Gel bead </a:t>
            </a:r>
            <a:r>
              <a:rPr lang="en-US" sz="4000" dirty="0" err="1"/>
              <a:t>oligos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24583" r="53851" b="26250"/>
          <a:stretch/>
        </p:blipFill>
        <p:spPr bwMode="auto">
          <a:xfrm>
            <a:off x="3230880" y="1508760"/>
            <a:ext cx="5760720" cy="359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2" t="37083" r="2431" b="44584"/>
          <a:stretch/>
        </p:blipFill>
        <p:spPr bwMode="auto">
          <a:xfrm>
            <a:off x="2918460" y="5440680"/>
            <a:ext cx="6225540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04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 scheme for 5’ </a:t>
            </a:r>
            <a:r>
              <a:rPr lang="en-US" dirty="0" err="1"/>
              <a:t>scRNA-seq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F96CD-E4DB-4A9D-9E5C-E83B184A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12810" r="9167" b="21074"/>
          <a:stretch/>
        </p:blipFill>
        <p:spPr>
          <a:xfrm>
            <a:off x="2286000" y="1600201"/>
            <a:ext cx="7391400" cy="5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ECDA-A70F-4E2E-9EBE-6C8F0609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 scheme for 5’ </a:t>
            </a:r>
            <a:r>
              <a:rPr lang="en-US" dirty="0" err="1"/>
              <a:t>scRNA-seq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C9A95-F48A-4A64-A470-AAFD03A40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6584" r="9167" b="30716"/>
          <a:stretch/>
        </p:blipFill>
        <p:spPr>
          <a:xfrm>
            <a:off x="2209800" y="1752600"/>
            <a:ext cx="8152172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FB2D-0513-4876-BB97-15976D70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scaling of single-cell throughput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C8F25-E086-44D4-9233-06C683CC7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58" y="1690688"/>
            <a:ext cx="9815438" cy="47169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63890-F7BF-4E97-9BDE-A6C889592B84}"/>
              </a:ext>
            </a:extLst>
          </p:cNvPr>
          <p:cNvSpPr txBox="1"/>
          <p:nvPr/>
        </p:nvSpPr>
        <p:spPr>
          <a:xfrm>
            <a:off x="88232" y="6492875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Svensson</a:t>
            </a:r>
            <a:r>
              <a:rPr lang="en-US" sz="1400" dirty="0"/>
              <a:t> et al Nature Protocols 2018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76286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BCE3-DC1B-48F4-A372-7191E7D5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 scheme for 5’ </a:t>
            </a:r>
            <a:r>
              <a:rPr lang="en-US" dirty="0" err="1"/>
              <a:t>scRNA-seq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6B9ED-E53A-4C2A-A38D-01305F91D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13642" r="5833" b="12809"/>
          <a:stretch/>
        </p:blipFill>
        <p:spPr>
          <a:xfrm>
            <a:off x="3429000" y="1580786"/>
            <a:ext cx="5715000" cy="50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Assay scheme for 5’ VDJ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6BEA-D115-484D-BC19-EBF7C02E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99" t="5922" r="6667" b="14186"/>
          <a:stretch/>
        </p:blipFill>
        <p:spPr>
          <a:xfrm>
            <a:off x="4419600" y="1349252"/>
            <a:ext cx="4343400" cy="54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0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library structure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0200" y="1526458"/>
            <a:ext cx="9027118" cy="2435942"/>
            <a:chOff x="76200" y="1526458"/>
            <a:chExt cx="9027118" cy="243594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61" t="16251" r="22811" b="58540"/>
            <a:stretch/>
          </p:blipFill>
          <p:spPr bwMode="auto">
            <a:xfrm>
              <a:off x="76200" y="1889760"/>
              <a:ext cx="9027118" cy="2072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59" r="70834" b="83366"/>
            <a:stretch/>
          </p:blipFill>
          <p:spPr bwMode="auto">
            <a:xfrm>
              <a:off x="2758440" y="1526458"/>
              <a:ext cx="3794760" cy="37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524000" y="4343400"/>
            <a:ext cx="9144000" cy="2153966"/>
            <a:chOff x="0" y="4343400"/>
            <a:chExt cx="9144000" cy="215396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6" t="53259" r="22811" b="22481"/>
            <a:stretch/>
          </p:blipFill>
          <p:spPr bwMode="auto">
            <a:xfrm>
              <a:off x="0" y="4495800"/>
              <a:ext cx="9144000" cy="200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79" r="67732" b="48286"/>
            <a:stretch/>
          </p:blipFill>
          <p:spPr bwMode="auto">
            <a:xfrm>
              <a:off x="2449953" y="4343400"/>
              <a:ext cx="4198374" cy="324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717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82F2-E787-428D-9A70-BDDE608C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NEW!  Chromium X</a:t>
            </a:r>
          </a:p>
        </p:txBody>
      </p:sp>
      <p:pic>
        <p:nvPicPr>
          <p:cNvPr id="1026" name="Picture 2" descr="Chromium X Series - 10x Genomics">
            <a:extLst>
              <a:ext uri="{FF2B5EF4-FFF2-40B4-BE49-F238E27FC236}">
                <a16:creationId xmlns:a16="http://schemas.microsoft.com/office/drawing/2014/main" id="{D3952499-C12C-41A2-A777-F0885825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738313"/>
            <a:ext cx="6168033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760DA-97BC-4ED8-A819-0B022AB2E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44" t="24443" r="19425" b="7362"/>
          <a:stretch/>
        </p:blipFill>
        <p:spPr>
          <a:xfrm>
            <a:off x="7067550" y="1981199"/>
            <a:ext cx="40671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8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8E63-2E2E-4AE4-950C-7941DE93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ATAC-</a:t>
            </a:r>
            <a:r>
              <a:rPr lang="en-US" dirty="0" err="1"/>
              <a:t>seq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F351-54EB-47A8-B8DA-3453FD96B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445" r="40833" b="64267"/>
          <a:stretch/>
        </p:blipFill>
        <p:spPr>
          <a:xfrm>
            <a:off x="1681843" y="2362201"/>
            <a:ext cx="8828314" cy="36894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D3882F-4BA6-461C-9999-12FA2EB3E855}"/>
              </a:ext>
            </a:extLst>
          </p:cNvPr>
          <p:cNvSpPr/>
          <p:nvPr/>
        </p:nvSpPr>
        <p:spPr>
          <a:xfrm>
            <a:off x="1681844" y="2362200"/>
            <a:ext cx="4566557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42DD1-B3BB-4A8E-AF65-6EC4B2B2EA3C}"/>
              </a:ext>
            </a:extLst>
          </p:cNvPr>
          <p:cNvSpPr/>
          <p:nvPr/>
        </p:nvSpPr>
        <p:spPr>
          <a:xfrm>
            <a:off x="1752600" y="4191000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B4C54-D448-4E9E-BCEB-D7CF7E05F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8" t="26560" r="6666" b="47242"/>
          <a:stretch/>
        </p:blipFill>
        <p:spPr>
          <a:xfrm>
            <a:off x="1676400" y="2121759"/>
            <a:ext cx="5105400" cy="20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1072-A37B-4646-810E-CFFC0567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Biosciences</a:t>
            </a:r>
          </a:p>
        </p:txBody>
      </p:sp>
      <p:sp>
        <p:nvSpPr>
          <p:cNvPr id="4" name="AutoShape 2" descr="Parse Biosciences">
            <a:extLst>
              <a:ext uri="{FF2B5EF4-FFF2-40B4-BE49-F238E27FC236}">
                <a16:creationId xmlns:a16="http://schemas.microsoft.com/office/drawing/2014/main" id="{D30E7B8A-F8F7-4067-9649-6CF2EEC89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ADF27-1563-45BC-AE2F-851221DB5F6E}"/>
              </a:ext>
            </a:extLst>
          </p:cNvPr>
          <p:cNvSpPr/>
          <p:nvPr/>
        </p:nvSpPr>
        <p:spPr>
          <a:xfrm>
            <a:off x="7435516" y="2621955"/>
            <a:ext cx="4070685" cy="1645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27CA-3581-4F5D-BCA3-B47DF179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32"/>
            <a:ext cx="10515600" cy="45647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Pre-indexing kit compatible with 10x Genomics </a:t>
            </a:r>
            <a:r>
              <a:rPr lang="en-US" dirty="0" err="1"/>
              <a:t>snATAC</a:t>
            </a:r>
            <a:r>
              <a:rPr lang="en-US" dirty="0"/>
              <a:t>-seq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D741B-F208-CC40-4F5E-EC27D89A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1" t="22690" r="7531" b="11462"/>
          <a:stretch/>
        </p:blipFill>
        <p:spPr>
          <a:xfrm>
            <a:off x="1620252" y="2621955"/>
            <a:ext cx="8519790" cy="40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6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3F15-664B-449C-9012-BE9441BB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</a:t>
            </a:r>
            <a:r>
              <a:rPr lang="en-US" dirty="0" err="1"/>
              <a:t>multiome</a:t>
            </a:r>
            <a:r>
              <a:rPr lang="en-US" dirty="0"/>
              <a:t> (ATAC and RNA)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4AC9C-4F22-4545-A5A4-281046E77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7" t="26621" r="19875" b="18056"/>
          <a:stretch/>
        </p:blipFill>
        <p:spPr>
          <a:xfrm>
            <a:off x="274620" y="1352285"/>
            <a:ext cx="5964255" cy="4153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84303-6DDD-403E-88DD-8F83B411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9" t="38750" r="17442" b="29167"/>
          <a:stretch/>
        </p:blipFill>
        <p:spPr>
          <a:xfrm>
            <a:off x="5600699" y="4076700"/>
            <a:ext cx="6440506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99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4">
            <a:extLst>
              <a:ext uri="{FF2B5EF4-FFF2-40B4-BE49-F238E27FC236}">
                <a16:creationId xmlns:a16="http://schemas.microsoft.com/office/drawing/2014/main" id="{EFCB8634-E747-4B4A-B171-8598E8B2FC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918" y="1639770"/>
            <a:ext cx="6583045" cy="49372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EAC6F-8E05-4FFF-ACC3-90FA66FD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or concerns?</a:t>
            </a:r>
            <a:endParaRPr lang="nl-NL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7A255C0-7672-46C2-9DBF-03F1D86855BA}"/>
              </a:ext>
            </a:extLst>
          </p:cNvPr>
          <p:cNvSpPr/>
          <p:nvPr/>
        </p:nvSpPr>
        <p:spPr>
          <a:xfrm>
            <a:off x="2519157" y="2654626"/>
            <a:ext cx="863825" cy="691708"/>
          </a:xfrm>
          <a:custGeom>
            <a:avLst/>
            <a:gdLst/>
            <a:ahLst/>
            <a:cxnLst/>
            <a:rect l="l" t="t" r="r" b="b"/>
            <a:pathLst>
              <a:path w="1335404" h="970914">
                <a:moveTo>
                  <a:pt x="782637" y="0"/>
                </a:moveTo>
                <a:lnTo>
                  <a:pt x="729433" y="2134"/>
                </a:lnTo>
                <a:lnTo>
                  <a:pt x="677660" y="8408"/>
                </a:lnTo>
                <a:lnTo>
                  <a:pt x="627549" y="18626"/>
                </a:lnTo>
                <a:lnTo>
                  <a:pt x="579332" y="32592"/>
                </a:lnTo>
                <a:lnTo>
                  <a:pt x="533240" y="50112"/>
                </a:lnTo>
                <a:lnTo>
                  <a:pt x="489505" y="70988"/>
                </a:lnTo>
                <a:lnTo>
                  <a:pt x="448358" y="95027"/>
                </a:lnTo>
                <a:lnTo>
                  <a:pt x="410031" y="122032"/>
                </a:lnTo>
                <a:lnTo>
                  <a:pt x="374756" y="151809"/>
                </a:lnTo>
                <a:lnTo>
                  <a:pt x="342763" y="184161"/>
                </a:lnTo>
                <a:lnTo>
                  <a:pt x="314285" y="218894"/>
                </a:lnTo>
                <a:lnTo>
                  <a:pt x="289553" y="255811"/>
                </a:lnTo>
                <a:lnTo>
                  <a:pt x="268799" y="294718"/>
                </a:lnTo>
                <a:lnTo>
                  <a:pt x="252253" y="335419"/>
                </a:lnTo>
                <a:lnTo>
                  <a:pt x="240149" y="377718"/>
                </a:lnTo>
                <a:lnTo>
                  <a:pt x="232716" y="421421"/>
                </a:lnTo>
                <a:lnTo>
                  <a:pt x="230187" y="466331"/>
                </a:lnTo>
                <a:lnTo>
                  <a:pt x="232216" y="502387"/>
                </a:lnTo>
                <a:lnTo>
                  <a:pt x="237912" y="537500"/>
                </a:lnTo>
                <a:lnTo>
                  <a:pt x="246689" y="571753"/>
                </a:lnTo>
                <a:lnTo>
                  <a:pt x="257962" y="605231"/>
                </a:lnTo>
                <a:lnTo>
                  <a:pt x="0" y="970762"/>
                </a:lnTo>
                <a:lnTo>
                  <a:pt x="515937" y="872337"/>
                </a:lnTo>
                <a:lnTo>
                  <a:pt x="1053429" y="872337"/>
                </a:lnTo>
                <a:lnTo>
                  <a:pt x="1075769" y="861673"/>
                </a:lnTo>
                <a:lnTo>
                  <a:pt x="1116916" y="837635"/>
                </a:lnTo>
                <a:lnTo>
                  <a:pt x="1155243" y="810629"/>
                </a:lnTo>
                <a:lnTo>
                  <a:pt x="1190518" y="780853"/>
                </a:lnTo>
                <a:lnTo>
                  <a:pt x="1222511" y="748500"/>
                </a:lnTo>
                <a:lnTo>
                  <a:pt x="1250989" y="713768"/>
                </a:lnTo>
                <a:lnTo>
                  <a:pt x="1275721" y="676850"/>
                </a:lnTo>
                <a:lnTo>
                  <a:pt x="1296475" y="637944"/>
                </a:lnTo>
                <a:lnTo>
                  <a:pt x="1313021" y="597243"/>
                </a:lnTo>
                <a:lnTo>
                  <a:pt x="1325125" y="554943"/>
                </a:lnTo>
                <a:lnTo>
                  <a:pt x="1332558" y="511241"/>
                </a:lnTo>
                <a:lnTo>
                  <a:pt x="1335087" y="466331"/>
                </a:lnTo>
                <a:lnTo>
                  <a:pt x="1332558" y="421421"/>
                </a:lnTo>
                <a:lnTo>
                  <a:pt x="1325125" y="377718"/>
                </a:lnTo>
                <a:lnTo>
                  <a:pt x="1313021" y="335419"/>
                </a:lnTo>
                <a:lnTo>
                  <a:pt x="1296475" y="294718"/>
                </a:lnTo>
                <a:lnTo>
                  <a:pt x="1275721" y="255811"/>
                </a:lnTo>
                <a:lnTo>
                  <a:pt x="1250989" y="218894"/>
                </a:lnTo>
                <a:lnTo>
                  <a:pt x="1222511" y="184161"/>
                </a:lnTo>
                <a:lnTo>
                  <a:pt x="1190518" y="151809"/>
                </a:lnTo>
                <a:lnTo>
                  <a:pt x="1155243" y="122032"/>
                </a:lnTo>
                <a:lnTo>
                  <a:pt x="1116916" y="95027"/>
                </a:lnTo>
                <a:lnTo>
                  <a:pt x="1075769" y="70988"/>
                </a:lnTo>
                <a:lnTo>
                  <a:pt x="1032034" y="50112"/>
                </a:lnTo>
                <a:lnTo>
                  <a:pt x="985942" y="32592"/>
                </a:lnTo>
                <a:lnTo>
                  <a:pt x="937725" y="18626"/>
                </a:lnTo>
                <a:lnTo>
                  <a:pt x="887614" y="8408"/>
                </a:lnTo>
                <a:lnTo>
                  <a:pt x="835841" y="2134"/>
                </a:lnTo>
                <a:lnTo>
                  <a:pt x="782637" y="0"/>
                </a:lnTo>
                <a:close/>
              </a:path>
              <a:path w="1335404" h="970914">
                <a:moveTo>
                  <a:pt x="1053429" y="872337"/>
                </a:moveTo>
                <a:lnTo>
                  <a:pt x="515937" y="872337"/>
                </a:lnTo>
                <a:lnTo>
                  <a:pt x="564820" y="892919"/>
                </a:lnTo>
                <a:lnTo>
                  <a:pt x="616094" y="909669"/>
                </a:lnTo>
                <a:lnTo>
                  <a:pt x="669596" y="922159"/>
                </a:lnTo>
                <a:lnTo>
                  <a:pt x="725165" y="929965"/>
                </a:lnTo>
                <a:lnTo>
                  <a:pt x="782637" y="932662"/>
                </a:lnTo>
                <a:lnTo>
                  <a:pt x="835841" y="930527"/>
                </a:lnTo>
                <a:lnTo>
                  <a:pt x="887614" y="924253"/>
                </a:lnTo>
                <a:lnTo>
                  <a:pt x="937725" y="914035"/>
                </a:lnTo>
                <a:lnTo>
                  <a:pt x="985942" y="900069"/>
                </a:lnTo>
                <a:lnTo>
                  <a:pt x="1032034" y="882550"/>
                </a:lnTo>
                <a:lnTo>
                  <a:pt x="1053429" y="872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0A54C1C-4E2D-41D8-B2BA-FA06EE45B458}"/>
              </a:ext>
            </a:extLst>
          </p:cNvPr>
          <p:cNvSpPr txBox="1"/>
          <p:nvPr/>
        </p:nvSpPr>
        <p:spPr>
          <a:xfrm>
            <a:off x="2814378" y="2594846"/>
            <a:ext cx="3442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i="1" dirty="0">
                <a:latin typeface="Arial"/>
                <a:cs typeface="Arial"/>
              </a:rPr>
              <a:t>?</a:t>
            </a:r>
            <a:endParaRPr sz="4800" dirty="0">
              <a:latin typeface="Arial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2003A0-EFA8-44D2-BD21-16973FF1561F}"/>
              </a:ext>
            </a:extLst>
          </p:cNvPr>
          <p:cNvGrpSpPr/>
          <p:nvPr/>
        </p:nvGrpSpPr>
        <p:grpSpPr>
          <a:xfrm>
            <a:off x="5918250" y="2102625"/>
            <a:ext cx="863825" cy="1092160"/>
            <a:chOff x="6166637" y="5059603"/>
            <a:chExt cx="1141095" cy="1442720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E0AB8EA-0F05-4039-8A33-2BE7998337A6}"/>
                </a:ext>
              </a:extLst>
            </p:cNvPr>
            <p:cNvSpPr/>
            <p:nvPr/>
          </p:nvSpPr>
          <p:spPr>
            <a:xfrm>
              <a:off x="6166637" y="5059603"/>
              <a:ext cx="1141095" cy="1442720"/>
            </a:xfrm>
            <a:custGeom>
              <a:avLst/>
              <a:gdLst/>
              <a:ahLst/>
              <a:cxnLst/>
              <a:rect l="l" t="t" r="r" b="b"/>
              <a:pathLst>
                <a:path w="1141095" h="1442720">
                  <a:moveTo>
                    <a:pt x="570306" y="0"/>
                  </a:moveTo>
                  <a:lnTo>
                    <a:pt x="518404" y="1948"/>
                  </a:lnTo>
                  <a:lnTo>
                    <a:pt x="467805" y="7683"/>
                  </a:lnTo>
                  <a:lnTo>
                    <a:pt x="418713" y="17034"/>
                  </a:lnTo>
                  <a:lnTo>
                    <a:pt x="371327" y="29835"/>
                  </a:lnTo>
                  <a:lnTo>
                    <a:pt x="325850" y="45917"/>
                  </a:lnTo>
                  <a:lnTo>
                    <a:pt x="282483" y="65112"/>
                  </a:lnTo>
                  <a:lnTo>
                    <a:pt x="241428" y="87251"/>
                  </a:lnTo>
                  <a:lnTo>
                    <a:pt x="202885" y="112167"/>
                  </a:lnTo>
                  <a:lnTo>
                    <a:pt x="167057" y="139692"/>
                  </a:lnTo>
                  <a:lnTo>
                    <a:pt x="134145" y="169656"/>
                  </a:lnTo>
                  <a:lnTo>
                    <a:pt x="104350" y="201892"/>
                  </a:lnTo>
                  <a:lnTo>
                    <a:pt x="77874" y="236233"/>
                  </a:lnTo>
                  <a:lnTo>
                    <a:pt x="54919" y="272509"/>
                  </a:lnTo>
                  <a:lnTo>
                    <a:pt x="35685" y="310552"/>
                  </a:lnTo>
                  <a:lnTo>
                    <a:pt x="20375" y="350195"/>
                  </a:lnTo>
                  <a:lnTo>
                    <a:pt x="9190" y="391268"/>
                  </a:lnTo>
                  <a:lnTo>
                    <a:pt x="2331" y="433605"/>
                  </a:lnTo>
                  <a:lnTo>
                    <a:pt x="0" y="477037"/>
                  </a:lnTo>
                  <a:lnTo>
                    <a:pt x="2425" y="521246"/>
                  </a:lnTo>
                  <a:lnTo>
                    <a:pt x="9557" y="564282"/>
                  </a:lnTo>
                  <a:lnTo>
                    <a:pt x="21183" y="605971"/>
                  </a:lnTo>
                  <a:lnTo>
                    <a:pt x="37086" y="646141"/>
                  </a:lnTo>
                  <a:lnTo>
                    <a:pt x="57052" y="684618"/>
                  </a:lnTo>
                  <a:lnTo>
                    <a:pt x="80867" y="721229"/>
                  </a:lnTo>
                  <a:lnTo>
                    <a:pt x="108315" y="755802"/>
                  </a:lnTo>
                  <a:lnTo>
                    <a:pt x="139182" y="788162"/>
                  </a:lnTo>
                  <a:lnTo>
                    <a:pt x="173253" y="818137"/>
                  </a:lnTo>
                  <a:lnTo>
                    <a:pt x="210313" y="845554"/>
                  </a:lnTo>
                  <a:lnTo>
                    <a:pt x="250148" y="870240"/>
                  </a:lnTo>
                  <a:lnTo>
                    <a:pt x="292542" y="892022"/>
                  </a:lnTo>
                  <a:lnTo>
                    <a:pt x="337281" y="910726"/>
                  </a:lnTo>
                  <a:lnTo>
                    <a:pt x="384151" y="926179"/>
                  </a:lnTo>
                  <a:lnTo>
                    <a:pt x="432936" y="938209"/>
                  </a:lnTo>
                  <a:lnTo>
                    <a:pt x="483422" y="946642"/>
                  </a:lnTo>
                  <a:lnTo>
                    <a:pt x="535393" y="951306"/>
                  </a:lnTo>
                  <a:lnTo>
                    <a:pt x="881862" y="1442643"/>
                  </a:lnTo>
                  <a:lnTo>
                    <a:pt x="875906" y="878674"/>
                  </a:lnTo>
                  <a:lnTo>
                    <a:pt x="921903" y="851414"/>
                  </a:lnTo>
                  <a:lnTo>
                    <a:pt x="964411" y="820625"/>
                  </a:lnTo>
                  <a:lnTo>
                    <a:pt x="1003111" y="786555"/>
                  </a:lnTo>
                  <a:lnTo>
                    <a:pt x="1037683" y="749452"/>
                  </a:lnTo>
                  <a:lnTo>
                    <a:pt x="1067811" y="709564"/>
                  </a:lnTo>
                  <a:lnTo>
                    <a:pt x="1093175" y="667140"/>
                  </a:lnTo>
                  <a:lnTo>
                    <a:pt x="1113456" y="622427"/>
                  </a:lnTo>
                  <a:lnTo>
                    <a:pt x="1128338" y="575673"/>
                  </a:lnTo>
                  <a:lnTo>
                    <a:pt x="1137500" y="527127"/>
                  </a:lnTo>
                  <a:lnTo>
                    <a:pt x="1140625" y="477037"/>
                  </a:lnTo>
                  <a:lnTo>
                    <a:pt x="1138294" y="433605"/>
                  </a:lnTo>
                  <a:lnTo>
                    <a:pt x="1131435" y="391268"/>
                  </a:lnTo>
                  <a:lnTo>
                    <a:pt x="1120249" y="350195"/>
                  </a:lnTo>
                  <a:lnTo>
                    <a:pt x="1104939" y="310552"/>
                  </a:lnTo>
                  <a:lnTo>
                    <a:pt x="1085705" y="272509"/>
                  </a:lnTo>
                  <a:lnTo>
                    <a:pt x="1062750" y="236233"/>
                  </a:lnTo>
                  <a:lnTo>
                    <a:pt x="1036273" y="201892"/>
                  </a:lnTo>
                  <a:lnTo>
                    <a:pt x="1006478" y="169656"/>
                  </a:lnTo>
                  <a:lnTo>
                    <a:pt x="973566" y="139692"/>
                  </a:lnTo>
                  <a:lnTo>
                    <a:pt x="937737" y="112167"/>
                  </a:lnTo>
                  <a:lnTo>
                    <a:pt x="899194" y="87251"/>
                  </a:lnTo>
                  <a:lnTo>
                    <a:pt x="858137" y="65112"/>
                  </a:lnTo>
                  <a:lnTo>
                    <a:pt x="814769" y="45917"/>
                  </a:lnTo>
                  <a:lnTo>
                    <a:pt x="769291" y="29835"/>
                  </a:lnTo>
                  <a:lnTo>
                    <a:pt x="721904" y="17034"/>
                  </a:lnTo>
                  <a:lnTo>
                    <a:pt x="672810" y="7683"/>
                  </a:lnTo>
                  <a:lnTo>
                    <a:pt x="622210" y="1948"/>
                  </a:lnTo>
                  <a:lnTo>
                    <a:pt x="570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1E2CDBD-FA70-4E96-8F51-03BFECEC4C64}"/>
                </a:ext>
              </a:extLst>
            </p:cNvPr>
            <p:cNvSpPr txBox="1"/>
            <p:nvPr/>
          </p:nvSpPr>
          <p:spPr>
            <a:xfrm>
              <a:off x="6469449" y="5072448"/>
              <a:ext cx="398145" cy="756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4800" b="1" i="1" dirty="0">
                  <a:latin typeface="Arial"/>
                  <a:cs typeface="Arial"/>
                </a:rPr>
                <a:t>?</a:t>
              </a:r>
              <a:endParaRPr sz="4800" dirty="0">
                <a:latin typeface="Arial"/>
                <a:cs typeface="Arial"/>
              </a:endParaRPr>
            </a:p>
          </p:txBody>
        </p:sp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0C95163A-872B-445C-87AA-95D66AC32618}"/>
              </a:ext>
            </a:extLst>
          </p:cNvPr>
          <p:cNvSpPr/>
          <p:nvPr/>
        </p:nvSpPr>
        <p:spPr>
          <a:xfrm>
            <a:off x="4201440" y="4212439"/>
            <a:ext cx="863826" cy="612442"/>
          </a:xfrm>
          <a:custGeom>
            <a:avLst/>
            <a:gdLst/>
            <a:ahLst/>
            <a:cxnLst/>
            <a:rect l="l" t="t" r="r" b="b"/>
            <a:pathLst>
              <a:path w="1335404" h="970914">
                <a:moveTo>
                  <a:pt x="782637" y="0"/>
                </a:moveTo>
                <a:lnTo>
                  <a:pt x="729433" y="2134"/>
                </a:lnTo>
                <a:lnTo>
                  <a:pt x="677660" y="8408"/>
                </a:lnTo>
                <a:lnTo>
                  <a:pt x="627549" y="18626"/>
                </a:lnTo>
                <a:lnTo>
                  <a:pt x="579332" y="32592"/>
                </a:lnTo>
                <a:lnTo>
                  <a:pt x="533240" y="50112"/>
                </a:lnTo>
                <a:lnTo>
                  <a:pt x="489505" y="70988"/>
                </a:lnTo>
                <a:lnTo>
                  <a:pt x="448358" y="95027"/>
                </a:lnTo>
                <a:lnTo>
                  <a:pt x="410031" y="122032"/>
                </a:lnTo>
                <a:lnTo>
                  <a:pt x="374756" y="151809"/>
                </a:lnTo>
                <a:lnTo>
                  <a:pt x="342763" y="184161"/>
                </a:lnTo>
                <a:lnTo>
                  <a:pt x="314285" y="218894"/>
                </a:lnTo>
                <a:lnTo>
                  <a:pt x="289553" y="255811"/>
                </a:lnTo>
                <a:lnTo>
                  <a:pt x="268799" y="294718"/>
                </a:lnTo>
                <a:lnTo>
                  <a:pt x="252253" y="335419"/>
                </a:lnTo>
                <a:lnTo>
                  <a:pt x="240149" y="377718"/>
                </a:lnTo>
                <a:lnTo>
                  <a:pt x="232716" y="421421"/>
                </a:lnTo>
                <a:lnTo>
                  <a:pt x="230187" y="466331"/>
                </a:lnTo>
                <a:lnTo>
                  <a:pt x="232216" y="502387"/>
                </a:lnTo>
                <a:lnTo>
                  <a:pt x="237912" y="537500"/>
                </a:lnTo>
                <a:lnTo>
                  <a:pt x="246689" y="571753"/>
                </a:lnTo>
                <a:lnTo>
                  <a:pt x="257962" y="605231"/>
                </a:lnTo>
                <a:lnTo>
                  <a:pt x="0" y="970762"/>
                </a:lnTo>
                <a:lnTo>
                  <a:pt x="515937" y="872337"/>
                </a:lnTo>
                <a:lnTo>
                  <a:pt x="1053429" y="872337"/>
                </a:lnTo>
                <a:lnTo>
                  <a:pt x="1075769" y="861673"/>
                </a:lnTo>
                <a:lnTo>
                  <a:pt x="1116916" y="837635"/>
                </a:lnTo>
                <a:lnTo>
                  <a:pt x="1155243" y="810629"/>
                </a:lnTo>
                <a:lnTo>
                  <a:pt x="1190518" y="780853"/>
                </a:lnTo>
                <a:lnTo>
                  <a:pt x="1222511" y="748500"/>
                </a:lnTo>
                <a:lnTo>
                  <a:pt x="1250989" y="713768"/>
                </a:lnTo>
                <a:lnTo>
                  <a:pt x="1275721" y="676850"/>
                </a:lnTo>
                <a:lnTo>
                  <a:pt x="1296475" y="637944"/>
                </a:lnTo>
                <a:lnTo>
                  <a:pt x="1313021" y="597243"/>
                </a:lnTo>
                <a:lnTo>
                  <a:pt x="1325125" y="554943"/>
                </a:lnTo>
                <a:lnTo>
                  <a:pt x="1332558" y="511241"/>
                </a:lnTo>
                <a:lnTo>
                  <a:pt x="1335087" y="466331"/>
                </a:lnTo>
                <a:lnTo>
                  <a:pt x="1332558" y="421421"/>
                </a:lnTo>
                <a:lnTo>
                  <a:pt x="1325125" y="377718"/>
                </a:lnTo>
                <a:lnTo>
                  <a:pt x="1313021" y="335419"/>
                </a:lnTo>
                <a:lnTo>
                  <a:pt x="1296475" y="294718"/>
                </a:lnTo>
                <a:lnTo>
                  <a:pt x="1275721" y="255811"/>
                </a:lnTo>
                <a:lnTo>
                  <a:pt x="1250989" y="218894"/>
                </a:lnTo>
                <a:lnTo>
                  <a:pt x="1222511" y="184161"/>
                </a:lnTo>
                <a:lnTo>
                  <a:pt x="1190518" y="151809"/>
                </a:lnTo>
                <a:lnTo>
                  <a:pt x="1155243" y="122032"/>
                </a:lnTo>
                <a:lnTo>
                  <a:pt x="1116916" y="95027"/>
                </a:lnTo>
                <a:lnTo>
                  <a:pt x="1075769" y="70988"/>
                </a:lnTo>
                <a:lnTo>
                  <a:pt x="1032034" y="50112"/>
                </a:lnTo>
                <a:lnTo>
                  <a:pt x="985942" y="32592"/>
                </a:lnTo>
                <a:lnTo>
                  <a:pt x="937725" y="18626"/>
                </a:lnTo>
                <a:lnTo>
                  <a:pt x="887614" y="8408"/>
                </a:lnTo>
                <a:lnTo>
                  <a:pt x="835841" y="2134"/>
                </a:lnTo>
                <a:lnTo>
                  <a:pt x="782637" y="0"/>
                </a:lnTo>
                <a:close/>
              </a:path>
              <a:path w="1335404" h="970914">
                <a:moveTo>
                  <a:pt x="1053429" y="872337"/>
                </a:moveTo>
                <a:lnTo>
                  <a:pt x="515937" y="872337"/>
                </a:lnTo>
                <a:lnTo>
                  <a:pt x="564820" y="892919"/>
                </a:lnTo>
                <a:lnTo>
                  <a:pt x="616094" y="909669"/>
                </a:lnTo>
                <a:lnTo>
                  <a:pt x="669596" y="922159"/>
                </a:lnTo>
                <a:lnTo>
                  <a:pt x="725165" y="929965"/>
                </a:lnTo>
                <a:lnTo>
                  <a:pt x="782637" y="932662"/>
                </a:lnTo>
                <a:lnTo>
                  <a:pt x="835841" y="930527"/>
                </a:lnTo>
                <a:lnTo>
                  <a:pt x="887614" y="924253"/>
                </a:lnTo>
                <a:lnTo>
                  <a:pt x="937725" y="914035"/>
                </a:lnTo>
                <a:lnTo>
                  <a:pt x="985942" y="900069"/>
                </a:lnTo>
                <a:lnTo>
                  <a:pt x="1032034" y="882550"/>
                </a:lnTo>
                <a:lnTo>
                  <a:pt x="1053429" y="872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40D9537-EF06-4A21-910B-D9853CDB635A}"/>
              </a:ext>
            </a:extLst>
          </p:cNvPr>
          <p:cNvSpPr txBox="1"/>
          <p:nvPr/>
        </p:nvSpPr>
        <p:spPr>
          <a:xfrm>
            <a:off x="4579565" y="4132600"/>
            <a:ext cx="18496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i="1" dirty="0">
                <a:latin typeface="Arial"/>
                <a:cs typeface="Arial"/>
              </a:rPr>
              <a:t>!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D4294-F847-4EAC-B565-9D96B84BF535}"/>
              </a:ext>
            </a:extLst>
          </p:cNvPr>
          <p:cNvSpPr txBox="1"/>
          <p:nvPr/>
        </p:nvSpPr>
        <p:spPr>
          <a:xfrm>
            <a:off x="7926285" y="3000480"/>
            <a:ext cx="3263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S.L.Kloet@lumc.nl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info@lgtc.nl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04305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C911-E010-46BB-A14D-0419D984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333333"/>
                </a:solidFill>
              </a:rPr>
              <a:t>“</a:t>
            </a:r>
            <a:r>
              <a:rPr lang="en-US" sz="4400" b="0" i="0" dirty="0">
                <a:solidFill>
                  <a:srgbClr val="333333"/>
                </a:solidFill>
                <a:effectLst/>
              </a:rPr>
              <a:t>The single-cell revolution is just starting.”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782B9-CB3E-4E4D-BCFA-A8F806814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4" t="14035" r="23219" b="12749"/>
          <a:stretch/>
        </p:blipFill>
        <p:spPr>
          <a:xfrm>
            <a:off x="312822" y="2145713"/>
            <a:ext cx="3472754" cy="2731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3ED0C-E843-4858-9A83-AC3B4FB2590A}"/>
              </a:ext>
            </a:extLst>
          </p:cNvPr>
          <p:cNvSpPr txBox="1"/>
          <p:nvPr/>
        </p:nvSpPr>
        <p:spPr>
          <a:xfrm>
            <a:off x="742581" y="5089608"/>
            <a:ext cx="2817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Science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Vol. 360, p. 367, 27 April 2018</a:t>
            </a:r>
          </a:p>
        </p:txBody>
      </p:sp>
      <p:pic>
        <p:nvPicPr>
          <p:cNvPr id="1026" name="Picture 2" descr="Volume 17 Issue 1, January 2020">
            <a:extLst>
              <a:ext uri="{FF2B5EF4-FFF2-40B4-BE49-F238E27FC236}">
                <a16:creationId xmlns:a16="http://schemas.microsoft.com/office/drawing/2014/main" id="{B29B225A-1FED-40C6-8C7E-8B106E196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0"/>
          <a:stretch/>
        </p:blipFill>
        <p:spPr bwMode="auto">
          <a:xfrm>
            <a:off x="4625125" y="1830821"/>
            <a:ext cx="2941749" cy="314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40CC9-9796-49AA-A0E9-E0085A1D0163}"/>
              </a:ext>
            </a:extLst>
          </p:cNvPr>
          <p:cNvSpPr txBox="1"/>
          <p:nvPr/>
        </p:nvSpPr>
        <p:spPr>
          <a:xfrm>
            <a:off x="4929926" y="5366607"/>
            <a:ext cx="2366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Single-cell multimodal omics</a:t>
            </a:r>
          </a:p>
          <a:p>
            <a:pPr algn="ctr"/>
            <a:r>
              <a:rPr lang="en-US" sz="1200" b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2019 Method of th</a:t>
            </a:r>
            <a:r>
              <a:rPr lang="en-US" sz="1200" dirty="0">
                <a:solidFill>
                  <a:srgbClr val="333333"/>
                </a:solidFill>
                <a:latin typeface="Roboto" panose="02000000000000000000" pitchFamily="2" charset="0"/>
              </a:rPr>
              <a:t>e Year</a:t>
            </a:r>
            <a:endParaRPr lang="en-US" sz="1200" b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30" name="Picture 6" descr="Volume 18 Issue 1, January 2021">
            <a:extLst>
              <a:ext uri="{FF2B5EF4-FFF2-40B4-BE49-F238E27FC236}">
                <a16:creationId xmlns:a16="http://schemas.microsoft.com/office/drawing/2014/main" id="{48A414C5-08F0-4E18-BFC8-7AB34C9F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94" y="1939339"/>
            <a:ext cx="2817395" cy="375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7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77E6-EB9A-4374-91D4-CBF40233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handle all of this data?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202C6B-C79B-4C95-8973-8D69720FB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63" y="2280216"/>
            <a:ext cx="8239124" cy="34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DA7F0-D2F1-476E-A87E-AA3B2CDDC65C}"/>
              </a:ext>
            </a:extLst>
          </p:cNvPr>
          <p:cNvSpPr txBox="1"/>
          <p:nvPr/>
        </p:nvSpPr>
        <p:spPr>
          <a:xfrm>
            <a:off x="2877551" y="6019746"/>
            <a:ext cx="6436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4M rows of cells x 20k genes = 80B entries!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AF9BD-EED6-4266-AC46-2E9685719C06}"/>
              </a:ext>
            </a:extLst>
          </p:cNvPr>
          <p:cNvSpPr txBox="1"/>
          <p:nvPr/>
        </p:nvSpPr>
        <p:spPr>
          <a:xfrm>
            <a:off x="1920038" y="1669533"/>
            <a:ext cx="7325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212121"/>
                </a:solidFill>
                <a:effectLst/>
              </a:rPr>
              <a:t>Cao et</a:t>
            </a:r>
            <a:r>
              <a:rPr lang="en-US" sz="1400" dirty="0">
                <a:solidFill>
                  <a:srgbClr val="212121"/>
                </a:solidFill>
              </a:rPr>
              <a:t> </a:t>
            </a:r>
            <a:r>
              <a:rPr lang="en-US" sz="1400" i="0" dirty="0">
                <a:solidFill>
                  <a:srgbClr val="212121"/>
                </a:solidFill>
                <a:effectLst/>
              </a:rPr>
              <a:t>al</a:t>
            </a:r>
            <a:r>
              <a:rPr lang="en-US" sz="1400" dirty="0">
                <a:solidFill>
                  <a:srgbClr val="212121"/>
                </a:solidFill>
              </a:rPr>
              <a:t>.</a:t>
            </a:r>
            <a:r>
              <a:rPr lang="en-US" sz="1400" i="0" dirty="0">
                <a:solidFill>
                  <a:srgbClr val="212121"/>
                </a:solidFill>
                <a:effectLst/>
              </a:rPr>
              <a:t> A human cell atlas of fetal gene expression. </a:t>
            </a:r>
            <a:r>
              <a:rPr lang="en-US" sz="1400" i="1" dirty="0">
                <a:solidFill>
                  <a:srgbClr val="212121"/>
                </a:solidFill>
                <a:effectLst/>
              </a:rPr>
              <a:t>Science</a:t>
            </a:r>
            <a:r>
              <a:rPr lang="en-US" sz="1400" i="0" dirty="0">
                <a:solidFill>
                  <a:srgbClr val="212121"/>
                </a:solidFill>
                <a:effectLst/>
              </a:rPr>
              <a:t>,</a:t>
            </a:r>
            <a:r>
              <a:rPr lang="en-US" sz="1400" i="0" dirty="0">
                <a:effectLst/>
              </a:rPr>
              <a:t> </a:t>
            </a:r>
            <a:r>
              <a:rPr lang="nl-NL" sz="1400" i="0" dirty="0">
                <a:effectLst/>
              </a:rPr>
              <a:t>2020 Nov 13;370(6518):eaba7721</a:t>
            </a:r>
            <a:endParaRPr lang="en-US" sz="140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AD9D-B427-41E6-804E-44172BBB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cover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1DB90-C8DF-4ED1-B730-8453E42E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Description of single-cell and spatial assays/platforms/protocols</a:t>
            </a:r>
          </a:p>
          <a:p>
            <a:r>
              <a:rPr lang="en-US" dirty="0"/>
              <a:t>Sample prep and experimental design concerns</a:t>
            </a:r>
          </a:p>
          <a:p>
            <a:r>
              <a:rPr lang="en-US" dirty="0"/>
              <a:t>Gene and cell filtering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Clustering and cell annotation</a:t>
            </a:r>
          </a:p>
          <a:p>
            <a:r>
              <a:rPr lang="en-US" dirty="0"/>
              <a:t>Data integration</a:t>
            </a:r>
          </a:p>
          <a:p>
            <a:r>
              <a:rPr lang="en-US" dirty="0"/>
              <a:t>Differential expression</a:t>
            </a:r>
          </a:p>
          <a:p>
            <a:r>
              <a:rPr lang="en-US" dirty="0"/>
              <a:t>Trajectory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1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6EC1-5D51-4CD2-9177-4B0FB88D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F4B5-6408-4B6F-B34D-27C56432D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254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Who has (or will soon generate) single-cell </a:t>
            </a:r>
            <a:r>
              <a:rPr lang="en-US" u="sng" dirty="0"/>
              <a:t>RNA</a:t>
            </a:r>
            <a:r>
              <a:rPr lang="en-US" dirty="0"/>
              <a:t> data?</a:t>
            </a:r>
          </a:p>
          <a:p>
            <a:pPr>
              <a:lnSpc>
                <a:spcPct val="150000"/>
              </a:lnSpc>
            </a:pPr>
            <a:r>
              <a:rPr lang="en-US" dirty="0"/>
              <a:t>Who has (or will soon generate) single-cell </a:t>
            </a:r>
            <a:r>
              <a:rPr lang="en-US" u="sng" dirty="0"/>
              <a:t>DNA</a:t>
            </a:r>
            <a:r>
              <a:rPr lang="en-US" dirty="0"/>
              <a:t> data?</a:t>
            </a:r>
          </a:p>
          <a:p>
            <a:pPr>
              <a:lnSpc>
                <a:spcPct val="150000"/>
              </a:lnSpc>
            </a:pPr>
            <a:r>
              <a:rPr lang="en-US" dirty="0"/>
              <a:t>Who has (or will soon generate) single-cell </a:t>
            </a:r>
            <a:r>
              <a:rPr lang="en-US" u="sng" dirty="0"/>
              <a:t>protein</a:t>
            </a:r>
            <a:r>
              <a:rPr lang="en-US" dirty="0"/>
              <a:t> data?</a:t>
            </a:r>
          </a:p>
          <a:p>
            <a:pPr>
              <a:lnSpc>
                <a:spcPct val="150000"/>
              </a:lnSpc>
            </a:pPr>
            <a:r>
              <a:rPr lang="en-US" dirty="0"/>
              <a:t>Who has (or will soon generate) spatial data?</a:t>
            </a:r>
          </a:p>
          <a:p>
            <a:pPr>
              <a:lnSpc>
                <a:spcPct val="150000"/>
              </a:lnSpc>
            </a:pPr>
            <a:r>
              <a:rPr lang="en-US" dirty="0"/>
              <a:t>Anybody working with all of the above?</a:t>
            </a:r>
          </a:p>
        </p:txBody>
      </p:sp>
    </p:spTree>
    <p:extLst>
      <p:ext uri="{BB962C8B-B14F-4D97-AF65-F5344CB8AC3E}">
        <p14:creationId xmlns:p14="http://schemas.microsoft.com/office/powerpoint/2010/main" val="247442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0E5C-7A40-4993-9A03-46BCD3D6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scDNA</a:t>
            </a:r>
            <a:r>
              <a:rPr lang="en-US" dirty="0"/>
              <a:t>-seq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9C50C-2D37-441A-8208-C225A9132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135"/>
            <a:ext cx="10515600" cy="1052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WG(B)S (whole genome (bisulfite) sequencing)</a:t>
            </a:r>
          </a:p>
          <a:p>
            <a:pPr marL="0" indent="0">
              <a:buNone/>
            </a:pPr>
            <a:r>
              <a:rPr lang="en-US" sz="2400" dirty="0"/>
              <a:t>	DIY methods – Miao’s </a:t>
            </a:r>
            <a:r>
              <a:rPr lang="en-US" sz="2400" dirty="0" err="1"/>
              <a:t>multiomics</a:t>
            </a:r>
            <a:r>
              <a:rPr lang="en-US" sz="2400" dirty="0"/>
              <a:t> lecture</a:t>
            </a:r>
          </a:p>
          <a:p>
            <a:pPr marL="0" indent="0">
              <a:buNone/>
            </a:pPr>
            <a:r>
              <a:rPr lang="en-US" sz="2400" dirty="0"/>
              <a:t>	Commercial methods – </a:t>
            </a:r>
            <a:r>
              <a:rPr lang="en-US" sz="2400" dirty="0" err="1"/>
              <a:t>BioScryb</a:t>
            </a:r>
            <a:r>
              <a:rPr lang="en-US" sz="2400" dirty="0"/>
              <a:t>,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4154D2-1EB4-4E5A-8E6C-ADD5FE76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40" y="-1"/>
            <a:ext cx="3958539" cy="427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E9DC2-0360-484E-8B17-7E9BCD910596}"/>
              </a:ext>
            </a:extLst>
          </p:cNvPr>
          <p:cNvSpPr txBox="1"/>
          <p:nvPr/>
        </p:nvSpPr>
        <p:spPr>
          <a:xfrm>
            <a:off x="838200" y="3275313"/>
            <a:ext cx="10515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Chromatin structure and accessibility</a:t>
            </a:r>
          </a:p>
          <a:p>
            <a:pPr marL="0" indent="0">
              <a:buNone/>
            </a:pPr>
            <a:r>
              <a:rPr lang="en-US" sz="2400" dirty="0"/>
              <a:t>ATAC-seq, ChIP-seq, Hi-C, etc.</a:t>
            </a:r>
          </a:p>
          <a:p>
            <a:pPr marL="0" indent="0">
              <a:buNone/>
            </a:pPr>
            <a:r>
              <a:rPr lang="en-US" sz="2400" dirty="0"/>
              <a:t>	DIY methods – Miao’s </a:t>
            </a:r>
            <a:r>
              <a:rPr lang="en-US" sz="2400" dirty="0" err="1"/>
              <a:t>multiomics</a:t>
            </a:r>
            <a:r>
              <a:rPr lang="en-US" sz="2400" dirty="0"/>
              <a:t> lecture</a:t>
            </a:r>
          </a:p>
          <a:p>
            <a:pPr marL="0" indent="0">
              <a:buNone/>
            </a:pPr>
            <a:r>
              <a:rPr lang="en-US" sz="2400" dirty="0"/>
              <a:t>	Commercial methods – 10x Genomics (end of this lecture)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BE9F-5587-4674-9B30-E69AF38857C8}"/>
              </a:ext>
            </a:extLst>
          </p:cNvPr>
          <p:cNvSpPr txBox="1"/>
          <p:nvPr/>
        </p:nvSpPr>
        <p:spPr>
          <a:xfrm>
            <a:off x="633663" y="5196007"/>
            <a:ext cx="8502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Copy number variation (CNV) and single nucleotide variation (SNV)</a:t>
            </a:r>
          </a:p>
          <a:p>
            <a:pPr marL="0" indent="0">
              <a:buNone/>
            </a:pPr>
            <a:r>
              <a:rPr lang="en-US" sz="2400" dirty="0"/>
              <a:t>	   DIY methods – Miao’s </a:t>
            </a:r>
            <a:r>
              <a:rPr lang="en-US" sz="2400" dirty="0" err="1"/>
              <a:t>multiomics</a:t>
            </a:r>
            <a:r>
              <a:rPr lang="en-US" sz="2400" dirty="0"/>
              <a:t> lecture	</a:t>
            </a:r>
          </a:p>
          <a:p>
            <a:pPr marL="0" indent="0">
              <a:buNone/>
            </a:pPr>
            <a:r>
              <a:rPr lang="en-US" sz="2400" dirty="0"/>
              <a:t>	   Commercial methods – Mission 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824</Words>
  <Application>Microsoft Office PowerPoint</Application>
  <PresentationFormat>Widescreen</PresentationFormat>
  <Paragraphs>190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Roboto</vt:lpstr>
      <vt:lpstr>Office Theme</vt:lpstr>
      <vt:lpstr>Introduction and Overview of Single-Cell Platforms</vt:lpstr>
      <vt:lpstr>Why single-cell?</vt:lpstr>
      <vt:lpstr>Tissues are heterogeneous</vt:lpstr>
      <vt:lpstr>Exponential scaling of single-cell throughput</vt:lpstr>
      <vt:lpstr>“The single-cell revolution is just starting.”</vt:lpstr>
      <vt:lpstr>How do we handle all of this data?</vt:lpstr>
      <vt:lpstr>We will cover</vt:lpstr>
      <vt:lpstr>Participation time!</vt:lpstr>
      <vt:lpstr>scDNA-seq</vt:lpstr>
      <vt:lpstr>BioScryb</vt:lpstr>
      <vt:lpstr>Scale Biosciences</vt:lpstr>
      <vt:lpstr>CNV and SNV detection – Mission Bio</vt:lpstr>
      <vt:lpstr>Track clonal evolution (AML)</vt:lpstr>
      <vt:lpstr>Reveal therapy resistance</vt:lpstr>
      <vt:lpstr>scRNA-seq</vt:lpstr>
      <vt:lpstr>iCELL8 cx</vt:lpstr>
      <vt:lpstr>BD Rhapsody</vt:lpstr>
      <vt:lpstr>Celsee Genesis platform</vt:lpstr>
      <vt:lpstr>Honeycomb</vt:lpstr>
      <vt:lpstr>Scale Biosciences</vt:lpstr>
      <vt:lpstr>Parse Biosciences</vt:lpstr>
      <vt:lpstr>Dolomite Bio</vt:lpstr>
      <vt:lpstr>Fluent Biosciences</vt:lpstr>
      <vt:lpstr>Scipio Bioscience</vt:lpstr>
      <vt:lpstr>10x Genomics Chromium Controller</vt:lpstr>
      <vt:lpstr>10x Genomics single-cell products</vt:lpstr>
      <vt:lpstr>Gel beads up close</vt:lpstr>
      <vt:lpstr>Gel bead in Emulsion (GEM) technology</vt:lpstr>
      <vt:lpstr>GEMs up close</vt:lpstr>
      <vt:lpstr>Assay scheme for 3’ mRNA sequencing</vt:lpstr>
      <vt:lpstr>Assay scheme for 3’ mRNA sequencing</vt:lpstr>
      <vt:lpstr>Final library structure</vt:lpstr>
      <vt:lpstr>Single cell 3’ end-to-end workflow</vt:lpstr>
      <vt:lpstr>Single cell 3’ feature barcoding</vt:lpstr>
      <vt:lpstr>Structure of T and B cell receptors</vt:lpstr>
      <vt:lpstr>General workflow 5’ + V(D)J single cell sequencing</vt:lpstr>
      <vt:lpstr>Gel bead oligos</vt:lpstr>
      <vt:lpstr>Assay scheme for 5’ scRNA-seq</vt:lpstr>
      <vt:lpstr>Assay scheme for 5’ scRNA-seq</vt:lpstr>
      <vt:lpstr>Assay scheme for 5’ scRNA-seq</vt:lpstr>
      <vt:lpstr>Assay scheme for 5’ VDJ libraries</vt:lpstr>
      <vt:lpstr>Final library structure</vt:lpstr>
      <vt:lpstr>NEW!  Chromium X</vt:lpstr>
      <vt:lpstr>Single-cell ATAC-seq</vt:lpstr>
      <vt:lpstr>Scale Biosciences</vt:lpstr>
      <vt:lpstr>Single-cell multiome (ATAC and RNA)</vt:lpstr>
      <vt:lpstr>Questions or concerns?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Kloet, S.L. (HG)</dc:creator>
  <cp:lastModifiedBy>Kloet, S.L. (HG)</cp:lastModifiedBy>
  <cp:revision>80</cp:revision>
  <dcterms:created xsi:type="dcterms:W3CDTF">2019-10-04T12:59:54Z</dcterms:created>
  <dcterms:modified xsi:type="dcterms:W3CDTF">2023-10-22T15:55:43Z</dcterms:modified>
</cp:coreProperties>
</file>